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diagrams/data1.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46.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7.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3.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7.xml" ContentType="application/vnd.openxmlformats-officedocument.presentationml.slideLayout+xml"/>
  <Override PartName="/ppt/notesSlides/notesSlide2.xml" ContentType="application/vnd.openxmlformats-officedocument.presentationml.notesSlide+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notesSlides/notesSlide5.xml" ContentType="application/vnd.openxmlformats-officedocument.presentationml.notesSlide+xml"/>
  <Override PartName="/ppt/media/image17.jpg" ContentType="image/jpg"/>
  <Override PartName="/ppt/diagrams/layout3.xml" ContentType="application/vnd.openxmlformats-officedocument.drawingml.diagramLayout+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media/image19.jpg" ContentType="image/jpg"/>
  <Override PartName="/ppt/diagrams/colors2.xml" ContentType="application/vnd.openxmlformats-officedocument.drawingml.diagramColors+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drawing2.xml" ContentType="application/vnd.ms-office.drawingml.diagramDrawing+xml"/>
  <Override PartName="/ppt/theme/theme1.xml" ContentType="application/vnd.openxmlformats-officedocument.theme+xml"/>
  <Override PartName="/ppt/diagrams/drawing7.xml" ContentType="application/vnd.ms-office.drawingml.diagramDrawing+xml"/>
  <Override PartName="/ppt/diagrams/colors7.xml" ContentType="application/vnd.openxmlformats-officedocument.drawingml.diagramColors+xml"/>
  <Override PartName="/ppt/notesMasters/notesMaster1.xml" ContentType="application/vnd.openxmlformats-officedocument.presentationml.notesMaster+xml"/>
  <Override PartName="/ppt/diagrams/layout6.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quickStyle7.xml" ContentType="application/vnd.openxmlformats-officedocument.drawingml.diagramStyle+xml"/>
  <Override PartName="/ppt/diagrams/layout7.xml" ContentType="application/vnd.openxmlformats-officedocument.drawingml.diagramLayout+xml"/>
  <Override PartName="/ppt/diagrams/quickStyle6.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quickStyle5.xml" ContentType="application/vnd.openxmlformats-officedocument.drawingml.diagramStyle+xml"/>
  <Override PartName="/ppt/diagrams/layout5.xml" ContentType="application/vnd.openxmlformats-officedocument.drawingml.diagramLayou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78"/>
  </p:notesMasterIdLst>
  <p:sldIdLst>
    <p:sldId id="575" r:id="rId3"/>
    <p:sldId id="258" r:id="rId4"/>
    <p:sldId id="274" r:id="rId5"/>
    <p:sldId id="275" r:id="rId6"/>
    <p:sldId id="276" r:id="rId7"/>
    <p:sldId id="277" r:id="rId8"/>
    <p:sldId id="280" r:id="rId9"/>
    <p:sldId id="576" r:id="rId10"/>
    <p:sldId id="284" r:id="rId11"/>
    <p:sldId id="282" r:id="rId12"/>
    <p:sldId id="283" r:id="rId13"/>
    <p:sldId id="613" r:id="rId14"/>
    <p:sldId id="577" r:id="rId15"/>
    <p:sldId id="578" r:id="rId16"/>
    <p:sldId id="615" r:id="rId17"/>
    <p:sldId id="614" r:id="rId18"/>
    <p:sldId id="257" r:id="rId19"/>
    <p:sldId id="579" r:id="rId20"/>
    <p:sldId id="260" r:id="rId21"/>
    <p:sldId id="261" r:id="rId22"/>
    <p:sldId id="262" r:id="rId23"/>
    <p:sldId id="264" r:id="rId24"/>
    <p:sldId id="616" r:id="rId25"/>
    <p:sldId id="669" r:id="rId26"/>
    <p:sldId id="670" r:id="rId27"/>
    <p:sldId id="671" r:id="rId28"/>
    <p:sldId id="672" r:id="rId29"/>
    <p:sldId id="673" r:id="rId30"/>
    <p:sldId id="674" r:id="rId31"/>
    <p:sldId id="675" r:id="rId32"/>
    <p:sldId id="676" r:id="rId33"/>
    <p:sldId id="677" r:id="rId34"/>
    <p:sldId id="678" r:id="rId35"/>
    <p:sldId id="679" r:id="rId36"/>
    <p:sldId id="680" r:id="rId37"/>
    <p:sldId id="681" r:id="rId38"/>
    <p:sldId id="682" r:id="rId39"/>
    <p:sldId id="683" r:id="rId40"/>
    <p:sldId id="684" r:id="rId41"/>
    <p:sldId id="685" r:id="rId42"/>
    <p:sldId id="686" r:id="rId43"/>
    <p:sldId id="687" r:id="rId44"/>
    <p:sldId id="688" r:id="rId45"/>
    <p:sldId id="689" r:id="rId46"/>
    <p:sldId id="690" r:id="rId47"/>
    <p:sldId id="691" r:id="rId48"/>
    <p:sldId id="692" r:id="rId49"/>
    <p:sldId id="693" r:id="rId50"/>
    <p:sldId id="694" r:id="rId51"/>
    <p:sldId id="695" r:id="rId52"/>
    <p:sldId id="696" r:id="rId53"/>
    <p:sldId id="648" r:id="rId54"/>
    <p:sldId id="665" r:id="rId55"/>
    <p:sldId id="649" r:id="rId56"/>
    <p:sldId id="650" r:id="rId57"/>
    <p:sldId id="651" r:id="rId58"/>
    <p:sldId id="652" r:id="rId59"/>
    <p:sldId id="667" r:id="rId60"/>
    <p:sldId id="653" r:id="rId61"/>
    <p:sldId id="654" r:id="rId62"/>
    <p:sldId id="655" r:id="rId63"/>
    <p:sldId id="656" r:id="rId64"/>
    <p:sldId id="657" r:id="rId65"/>
    <p:sldId id="658" r:id="rId66"/>
    <p:sldId id="659" r:id="rId67"/>
    <p:sldId id="660" r:id="rId68"/>
    <p:sldId id="666" r:id="rId69"/>
    <p:sldId id="661" r:id="rId70"/>
    <p:sldId id="663" r:id="rId71"/>
    <p:sldId id="664" r:id="rId72"/>
    <p:sldId id="617" r:id="rId73"/>
    <p:sldId id="619" r:id="rId74"/>
    <p:sldId id="697" r:id="rId75"/>
    <p:sldId id="698" r:id="rId76"/>
    <p:sldId id="586"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660"/>
  </p:normalViewPr>
  <p:slideViewPr>
    <p:cSldViewPr snapToGrid="0">
      <p:cViewPr varScale="1">
        <p:scale>
          <a:sx n="86" d="100"/>
          <a:sy n="86"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customXml" Target="../customXml/item2.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85"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_rels/data6.xml.rels><?xml version="1.0" encoding="UTF-8" standalone="yes"?>
<Relationships xmlns="http://schemas.openxmlformats.org/package/2006/relationships"><Relationship Id="rId1" Type="http://schemas.openxmlformats.org/officeDocument/2006/relationships/image" Target="../media/image52.jpeg"/></Relationships>
</file>

<file path=ppt/diagrams/_rels/data7.xml.rels><?xml version="1.0" encoding="UTF-8" standalone="yes"?>
<Relationships xmlns="http://schemas.openxmlformats.org/package/2006/relationships"><Relationship Id="rId1" Type="http://schemas.openxmlformats.org/officeDocument/2006/relationships/image" Target="../media/image5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5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89EDB-6236-4FE0-9331-A1CE50E53F62}"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fr-FR"/>
        </a:p>
      </dgm:t>
    </dgm:pt>
    <dgm:pt modelId="{8CEF273C-B8CE-4536-A8BC-C909EDFE5A8F}">
      <dgm:prSet phldrT="[Texte]" custT="1"/>
      <dgm:spPr/>
      <dgm:t>
        <a:bodyPr/>
        <a:lstStyle/>
        <a:p>
          <a:r>
            <a:rPr lang="fr-FR" sz="1400" b="1" dirty="0">
              <a:solidFill>
                <a:schemeClr val="accent5">
                  <a:lumMod val="75000"/>
                </a:schemeClr>
              </a:solidFill>
            </a:rPr>
            <a:t>Secondaire:</a:t>
          </a:r>
          <a:r>
            <a:rPr lang="fr-FR" sz="1400" dirty="0"/>
            <a:t> </a:t>
          </a:r>
          <a:r>
            <a:rPr lang="fr-FR" sz="1200" dirty="0"/>
            <a:t>Fondamentaux, culture générale et scientifique</a:t>
          </a:r>
        </a:p>
      </dgm:t>
    </dgm:pt>
    <dgm:pt modelId="{61BC1B56-B1CA-4AD2-B48B-92CDB19F2C1D}" type="parTrans" cxnId="{DFCEBE64-5396-458D-8D33-A1C4A3DD1502}">
      <dgm:prSet/>
      <dgm:spPr/>
      <dgm:t>
        <a:bodyPr/>
        <a:lstStyle/>
        <a:p>
          <a:endParaRPr lang="fr-FR"/>
        </a:p>
      </dgm:t>
    </dgm:pt>
    <dgm:pt modelId="{2CE28D36-2D47-4CCF-9783-18A33A4569AE}" type="sibTrans" cxnId="{DFCEBE64-5396-458D-8D33-A1C4A3DD1502}">
      <dgm:prSet/>
      <dgm:spPr/>
      <dgm:t>
        <a:bodyPr/>
        <a:lstStyle/>
        <a:p>
          <a:endParaRPr lang="fr-FR"/>
        </a:p>
      </dgm:t>
    </dgm:pt>
    <dgm:pt modelId="{4CAB8DBB-51C9-453D-8C31-71B2FC81182B}">
      <dgm:prSet phldrT="[Texte]" custT="1"/>
      <dgm:spPr/>
      <dgm:t>
        <a:bodyPr/>
        <a:lstStyle/>
        <a:p>
          <a:r>
            <a:rPr lang="fr-FR" sz="1400" b="1" dirty="0">
              <a:solidFill>
                <a:schemeClr val="accent5">
                  <a:lumMod val="75000"/>
                </a:schemeClr>
              </a:solidFill>
            </a:rPr>
            <a:t>Cycle préparatoire</a:t>
          </a:r>
          <a:r>
            <a:rPr lang="fr-FR" sz="1600" b="1" dirty="0">
              <a:solidFill>
                <a:schemeClr val="accent5">
                  <a:lumMod val="75000"/>
                </a:schemeClr>
              </a:solidFill>
            </a:rPr>
            <a:t>: </a:t>
          </a:r>
          <a:r>
            <a:rPr lang="fr-FR" sz="1200" dirty="0"/>
            <a:t>Fondamentaux, culture générale et scientifique </a:t>
          </a:r>
        </a:p>
      </dgm:t>
    </dgm:pt>
    <dgm:pt modelId="{AA597B29-DE54-4F79-B941-E85BAE59EC81}" type="parTrans" cxnId="{EDB78897-F2C8-46AE-AC7D-DA0ECE43600F}">
      <dgm:prSet/>
      <dgm:spPr/>
      <dgm:t>
        <a:bodyPr/>
        <a:lstStyle/>
        <a:p>
          <a:endParaRPr lang="fr-FR"/>
        </a:p>
      </dgm:t>
    </dgm:pt>
    <dgm:pt modelId="{502CE9F9-4160-4B2A-AC9A-BAC8D580600E}" type="sibTrans" cxnId="{EDB78897-F2C8-46AE-AC7D-DA0ECE43600F}">
      <dgm:prSet/>
      <dgm:spPr/>
      <dgm:t>
        <a:bodyPr/>
        <a:lstStyle/>
        <a:p>
          <a:endParaRPr lang="fr-FR"/>
        </a:p>
      </dgm:t>
    </dgm:pt>
    <dgm:pt modelId="{06239D9C-F20D-49FA-85E1-A995657F75DD}">
      <dgm:prSet phldrT="[Texte]" custT="1"/>
      <dgm:spPr/>
      <dgm:t>
        <a:bodyPr/>
        <a:lstStyle/>
        <a:p>
          <a:r>
            <a:rPr lang="fr-FR" sz="1400" b="1" dirty="0">
              <a:solidFill>
                <a:schemeClr val="accent5">
                  <a:lumMod val="75000"/>
                </a:schemeClr>
              </a:solidFill>
            </a:rPr>
            <a:t>Cycle ingénieur</a:t>
          </a:r>
          <a:r>
            <a:rPr lang="fr-FR" sz="1400" dirty="0"/>
            <a:t>: </a:t>
          </a:r>
          <a:r>
            <a:rPr lang="fr-FR" sz="1200" dirty="0"/>
            <a:t>vers la pratique et le professionnel</a:t>
          </a:r>
        </a:p>
      </dgm:t>
    </dgm:pt>
    <dgm:pt modelId="{EF4E3E0C-3FDA-4E97-BD46-70E1750B6B4A}" type="parTrans" cxnId="{8543D499-5943-4C79-858B-FEDB11CBBA4D}">
      <dgm:prSet/>
      <dgm:spPr/>
      <dgm:t>
        <a:bodyPr/>
        <a:lstStyle/>
        <a:p>
          <a:endParaRPr lang="fr-FR"/>
        </a:p>
      </dgm:t>
    </dgm:pt>
    <dgm:pt modelId="{A12B29AB-5341-4088-BF61-027305D1366C}" type="sibTrans" cxnId="{8543D499-5943-4C79-858B-FEDB11CBBA4D}">
      <dgm:prSet/>
      <dgm:spPr/>
      <dgm:t>
        <a:bodyPr/>
        <a:lstStyle/>
        <a:p>
          <a:endParaRPr lang="fr-FR"/>
        </a:p>
      </dgm:t>
    </dgm:pt>
    <dgm:pt modelId="{3F0D64D9-B010-45C0-B617-BF242F14FC2F}" type="pres">
      <dgm:prSet presAssocID="{DA989EDB-6236-4FE0-9331-A1CE50E53F62}" presName="Name0" presStyleCnt="0">
        <dgm:presLayoutVars>
          <dgm:chMax val="7"/>
          <dgm:chPref val="7"/>
          <dgm:dir/>
          <dgm:animLvl val="lvl"/>
        </dgm:presLayoutVars>
      </dgm:prSet>
      <dgm:spPr/>
    </dgm:pt>
    <dgm:pt modelId="{DDB2CFE4-0500-46B5-8D46-12F916097A67}" type="pres">
      <dgm:prSet presAssocID="{8CEF273C-B8CE-4536-A8BC-C909EDFE5A8F}" presName="Accent1" presStyleCnt="0"/>
      <dgm:spPr/>
    </dgm:pt>
    <dgm:pt modelId="{4B1BD8EF-3B1B-435B-80EA-391F6BB72F58}" type="pres">
      <dgm:prSet presAssocID="{8CEF273C-B8CE-4536-A8BC-C909EDFE5A8F}" presName="Accent" presStyleLbl="node1" presStyleIdx="0" presStyleCnt="3"/>
      <dgm:spPr/>
    </dgm:pt>
    <dgm:pt modelId="{5E841F9B-1390-422C-8C3D-BF96999825EA}" type="pres">
      <dgm:prSet presAssocID="{8CEF273C-B8CE-4536-A8BC-C909EDFE5A8F}" presName="Parent1" presStyleLbl="revTx" presStyleIdx="0" presStyleCnt="3" custScaleX="105230" custScaleY="136229">
        <dgm:presLayoutVars>
          <dgm:chMax val="1"/>
          <dgm:chPref val="1"/>
          <dgm:bulletEnabled val="1"/>
        </dgm:presLayoutVars>
      </dgm:prSet>
      <dgm:spPr/>
    </dgm:pt>
    <dgm:pt modelId="{90E69920-C566-467A-B6D6-3C4D494E1DAD}" type="pres">
      <dgm:prSet presAssocID="{4CAB8DBB-51C9-453D-8C31-71B2FC81182B}" presName="Accent2" presStyleCnt="0"/>
      <dgm:spPr/>
    </dgm:pt>
    <dgm:pt modelId="{44D88A4D-8A38-4495-94CF-04FBF52DA907}" type="pres">
      <dgm:prSet presAssocID="{4CAB8DBB-51C9-453D-8C31-71B2FC81182B}" presName="Accent" presStyleLbl="node1" presStyleIdx="1" presStyleCnt="3"/>
      <dgm:spPr/>
    </dgm:pt>
    <dgm:pt modelId="{91208DAE-3B9E-4139-8B4B-4628252C80B8}" type="pres">
      <dgm:prSet presAssocID="{4CAB8DBB-51C9-453D-8C31-71B2FC81182B}" presName="Parent2" presStyleLbl="revTx" presStyleIdx="1" presStyleCnt="3" custLinFactNeighborX="-1141" custLinFactNeighborY="-19004">
        <dgm:presLayoutVars>
          <dgm:chMax val="1"/>
          <dgm:chPref val="1"/>
          <dgm:bulletEnabled val="1"/>
        </dgm:presLayoutVars>
      </dgm:prSet>
      <dgm:spPr/>
    </dgm:pt>
    <dgm:pt modelId="{373C9D66-E11F-42BB-B50A-58530965C4C4}" type="pres">
      <dgm:prSet presAssocID="{06239D9C-F20D-49FA-85E1-A995657F75DD}" presName="Accent3" presStyleCnt="0"/>
      <dgm:spPr/>
    </dgm:pt>
    <dgm:pt modelId="{BD3A02C4-84DE-483F-B92D-E4B93D325442}" type="pres">
      <dgm:prSet presAssocID="{06239D9C-F20D-49FA-85E1-A995657F75DD}" presName="Accent" presStyleLbl="node1" presStyleIdx="2" presStyleCnt="3"/>
      <dgm:spPr/>
    </dgm:pt>
    <dgm:pt modelId="{9B34FC39-FD3D-47BC-BC62-83C654849EFC}" type="pres">
      <dgm:prSet presAssocID="{06239D9C-F20D-49FA-85E1-A995657F75DD}" presName="Parent3" presStyleLbl="revTx" presStyleIdx="2" presStyleCnt="3">
        <dgm:presLayoutVars>
          <dgm:chMax val="1"/>
          <dgm:chPref val="1"/>
          <dgm:bulletEnabled val="1"/>
        </dgm:presLayoutVars>
      </dgm:prSet>
      <dgm:spPr/>
    </dgm:pt>
  </dgm:ptLst>
  <dgm:cxnLst>
    <dgm:cxn modelId="{DFCEBE64-5396-458D-8D33-A1C4A3DD1502}" srcId="{DA989EDB-6236-4FE0-9331-A1CE50E53F62}" destId="{8CEF273C-B8CE-4536-A8BC-C909EDFE5A8F}" srcOrd="0" destOrd="0" parTransId="{61BC1B56-B1CA-4AD2-B48B-92CDB19F2C1D}" sibTransId="{2CE28D36-2D47-4CCF-9783-18A33A4569AE}"/>
    <dgm:cxn modelId="{6DB6BD72-06AA-45C2-A2F0-B737EB4CAE17}" type="presOf" srcId="{06239D9C-F20D-49FA-85E1-A995657F75DD}" destId="{9B34FC39-FD3D-47BC-BC62-83C654849EFC}" srcOrd="0" destOrd="0" presId="urn:microsoft.com/office/officeart/2009/layout/CircleArrowProcess"/>
    <dgm:cxn modelId="{269AD376-E56B-4690-A447-B0998B5EDAD1}" type="presOf" srcId="{DA989EDB-6236-4FE0-9331-A1CE50E53F62}" destId="{3F0D64D9-B010-45C0-B617-BF242F14FC2F}" srcOrd="0" destOrd="0" presId="urn:microsoft.com/office/officeart/2009/layout/CircleArrowProcess"/>
    <dgm:cxn modelId="{FC95737B-23E4-4C90-9AA8-E95BA93FD227}" type="presOf" srcId="{4CAB8DBB-51C9-453D-8C31-71B2FC81182B}" destId="{91208DAE-3B9E-4139-8B4B-4628252C80B8}" srcOrd="0" destOrd="0" presId="urn:microsoft.com/office/officeart/2009/layout/CircleArrowProcess"/>
    <dgm:cxn modelId="{15221A8D-AA18-43C7-B5EA-D62756040C2B}" type="presOf" srcId="{8CEF273C-B8CE-4536-A8BC-C909EDFE5A8F}" destId="{5E841F9B-1390-422C-8C3D-BF96999825EA}" srcOrd="0" destOrd="0" presId="urn:microsoft.com/office/officeart/2009/layout/CircleArrowProcess"/>
    <dgm:cxn modelId="{EDB78897-F2C8-46AE-AC7D-DA0ECE43600F}" srcId="{DA989EDB-6236-4FE0-9331-A1CE50E53F62}" destId="{4CAB8DBB-51C9-453D-8C31-71B2FC81182B}" srcOrd="1" destOrd="0" parTransId="{AA597B29-DE54-4F79-B941-E85BAE59EC81}" sibTransId="{502CE9F9-4160-4B2A-AC9A-BAC8D580600E}"/>
    <dgm:cxn modelId="{8543D499-5943-4C79-858B-FEDB11CBBA4D}" srcId="{DA989EDB-6236-4FE0-9331-A1CE50E53F62}" destId="{06239D9C-F20D-49FA-85E1-A995657F75DD}" srcOrd="2" destOrd="0" parTransId="{EF4E3E0C-3FDA-4E97-BD46-70E1750B6B4A}" sibTransId="{A12B29AB-5341-4088-BF61-027305D1366C}"/>
    <dgm:cxn modelId="{79F972EC-0B5D-4AF2-B756-BD40CFC864EB}" type="presParOf" srcId="{3F0D64D9-B010-45C0-B617-BF242F14FC2F}" destId="{DDB2CFE4-0500-46B5-8D46-12F916097A67}" srcOrd="0" destOrd="0" presId="urn:microsoft.com/office/officeart/2009/layout/CircleArrowProcess"/>
    <dgm:cxn modelId="{4E0C0863-C743-4A7C-AE25-ED98AFED931F}" type="presParOf" srcId="{DDB2CFE4-0500-46B5-8D46-12F916097A67}" destId="{4B1BD8EF-3B1B-435B-80EA-391F6BB72F58}" srcOrd="0" destOrd="0" presId="urn:microsoft.com/office/officeart/2009/layout/CircleArrowProcess"/>
    <dgm:cxn modelId="{50F74792-552D-4E2F-8712-AA23D3F1C646}" type="presParOf" srcId="{3F0D64D9-B010-45C0-B617-BF242F14FC2F}" destId="{5E841F9B-1390-422C-8C3D-BF96999825EA}" srcOrd="1" destOrd="0" presId="urn:microsoft.com/office/officeart/2009/layout/CircleArrowProcess"/>
    <dgm:cxn modelId="{D25AB06A-BDD7-49C0-9BF4-FAF6A9EFA6FE}" type="presParOf" srcId="{3F0D64D9-B010-45C0-B617-BF242F14FC2F}" destId="{90E69920-C566-467A-B6D6-3C4D494E1DAD}" srcOrd="2" destOrd="0" presId="urn:microsoft.com/office/officeart/2009/layout/CircleArrowProcess"/>
    <dgm:cxn modelId="{2BA6F3C0-828C-41A7-A02C-12B886920E2D}" type="presParOf" srcId="{90E69920-C566-467A-B6D6-3C4D494E1DAD}" destId="{44D88A4D-8A38-4495-94CF-04FBF52DA907}" srcOrd="0" destOrd="0" presId="urn:microsoft.com/office/officeart/2009/layout/CircleArrowProcess"/>
    <dgm:cxn modelId="{E3E34E90-FAFC-4926-9518-EB6DDA105E65}" type="presParOf" srcId="{3F0D64D9-B010-45C0-B617-BF242F14FC2F}" destId="{91208DAE-3B9E-4139-8B4B-4628252C80B8}" srcOrd="3" destOrd="0" presId="urn:microsoft.com/office/officeart/2009/layout/CircleArrowProcess"/>
    <dgm:cxn modelId="{CEC2EB8A-1B66-4E6A-8557-A76EDEB6E8A5}" type="presParOf" srcId="{3F0D64D9-B010-45C0-B617-BF242F14FC2F}" destId="{373C9D66-E11F-42BB-B50A-58530965C4C4}" srcOrd="4" destOrd="0" presId="urn:microsoft.com/office/officeart/2009/layout/CircleArrowProcess"/>
    <dgm:cxn modelId="{0BA0CC98-11D8-4A20-9ADD-2A0FB0EC7367}" type="presParOf" srcId="{373C9D66-E11F-42BB-B50A-58530965C4C4}" destId="{BD3A02C4-84DE-483F-B92D-E4B93D325442}" srcOrd="0" destOrd="0" presId="urn:microsoft.com/office/officeart/2009/layout/CircleArrowProcess"/>
    <dgm:cxn modelId="{992CFD3C-722B-4F39-98F0-E1B352B2171F}" type="presParOf" srcId="{3F0D64D9-B010-45C0-B617-BF242F14FC2F}" destId="{9B34FC39-FD3D-47BC-BC62-83C654849EFC}"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78C584-1314-493D-BE2F-4823C571251A}"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fr-FR"/>
        </a:p>
      </dgm:t>
    </dgm:pt>
    <dgm:pt modelId="{20AFC43F-6BA8-4716-B64D-0CAAE16F5D51}">
      <dgm:prSet phldrT="[Texte]" custT="1"/>
      <dgm:spPr/>
      <dgm:t>
        <a:bodyPr/>
        <a:lstStyle/>
        <a:p>
          <a:endParaRPr lang="fr-FR" sz="3500" dirty="0">
            <a:latin typeface="Times New Roman" panose="02020603050405020304" pitchFamily="18" charset="0"/>
            <a:cs typeface="Times New Roman" panose="02020603050405020304" pitchFamily="18" charset="0"/>
          </a:endParaRPr>
        </a:p>
        <a:p>
          <a:r>
            <a:rPr lang="fr-FR" sz="3500" dirty="0">
              <a:latin typeface="Gotham Light"/>
              <a:cs typeface="Times New Roman" panose="02020603050405020304" pitchFamily="18" charset="0"/>
            </a:rPr>
            <a:t>Communication</a:t>
          </a:r>
          <a:r>
            <a:rPr lang="fr-FR" sz="3500" dirty="0">
              <a:latin typeface="Gotham Light"/>
            </a:rPr>
            <a:t> </a:t>
          </a:r>
        </a:p>
        <a:p>
          <a:r>
            <a:rPr lang="fr-FR" sz="2000" dirty="0">
              <a:latin typeface="Gotham Light"/>
              <a:cs typeface="Times New Roman" panose="02020603050405020304" pitchFamily="18" charset="0"/>
            </a:rPr>
            <a:t> </a:t>
          </a:r>
          <a:r>
            <a:rPr lang="fr-FR" sz="1800" dirty="0">
              <a:latin typeface="Gotham Light"/>
              <a:cs typeface="Times New Roman" panose="02020603050405020304" pitchFamily="18" charset="0"/>
            </a:rPr>
            <a:t>Sensibilisation à la communication</a:t>
          </a:r>
        </a:p>
        <a:p>
          <a:r>
            <a:rPr lang="fr-FR" sz="1800" dirty="0">
              <a:latin typeface="Gotham Light"/>
              <a:cs typeface="Times New Roman" panose="02020603050405020304" pitchFamily="18" charset="0"/>
            </a:rPr>
            <a:t> Expression écrite et orale</a:t>
          </a:r>
        </a:p>
        <a:p>
          <a:r>
            <a:rPr lang="fr-FR" sz="1800" dirty="0">
              <a:latin typeface="Gotham Light"/>
              <a:cs typeface="Times New Roman" panose="02020603050405020304" pitchFamily="18" charset="0"/>
            </a:rPr>
            <a:t>Projet personnel et professionnel</a:t>
          </a:r>
        </a:p>
        <a:p>
          <a:endParaRPr lang="fr-FR" sz="1800" dirty="0">
            <a:latin typeface="Times New Roman" panose="02020603050405020304" pitchFamily="18" charset="0"/>
            <a:cs typeface="Times New Roman" panose="02020603050405020304" pitchFamily="18" charset="0"/>
          </a:endParaRPr>
        </a:p>
        <a:p>
          <a:endParaRPr lang="fr-FR" sz="1800" dirty="0">
            <a:latin typeface="Times New Roman" panose="02020603050405020304" pitchFamily="18" charset="0"/>
            <a:cs typeface="Times New Roman" panose="02020603050405020304" pitchFamily="18" charset="0"/>
          </a:endParaRPr>
        </a:p>
      </dgm:t>
    </dgm:pt>
    <dgm:pt modelId="{C80DEC2E-9A90-498B-99E9-C6C4C5A35596}" type="parTrans" cxnId="{9CDEE122-9885-4D2D-A9E1-0280A36D24C3}">
      <dgm:prSet/>
      <dgm:spPr/>
      <dgm:t>
        <a:bodyPr/>
        <a:lstStyle/>
        <a:p>
          <a:endParaRPr lang="fr-FR"/>
        </a:p>
      </dgm:t>
    </dgm:pt>
    <dgm:pt modelId="{8EF40107-09F5-469A-AF35-DC4399A1F2A4}" type="sibTrans" cxnId="{9CDEE122-9885-4D2D-A9E1-0280A36D24C3}">
      <dgm:prSet/>
      <dgm:spPr/>
      <dgm:t>
        <a:bodyPr/>
        <a:lstStyle/>
        <a:p>
          <a:endParaRPr lang="fr-FR"/>
        </a:p>
      </dgm:t>
    </dgm:pt>
    <dgm:pt modelId="{56E4D192-2AB0-4187-B5B5-65634C459823}">
      <dgm:prSet phldrT="[Texte]" custT="1"/>
      <dgm:spPr/>
      <dgm:t>
        <a:bodyPr/>
        <a:lstStyle/>
        <a:p>
          <a:r>
            <a:rPr lang="fr-FR" sz="3600" dirty="0">
              <a:latin typeface="Gotham Light"/>
              <a:cs typeface="Times New Roman" panose="02020603050405020304" pitchFamily="18" charset="0"/>
            </a:rPr>
            <a:t>Ouverture et cultures</a:t>
          </a:r>
        </a:p>
        <a:p>
          <a:r>
            <a:rPr lang="fr-FR" sz="2000" dirty="0">
              <a:latin typeface="Gotham Light"/>
              <a:cs typeface="Times New Roman" panose="02020603050405020304" pitchFamily="18" charset="0"/>
            </a:rPr>
            <a:t>Ouverture culturelle </a:t>
          </a:r>
        </a:p>
        <a:p>
          <a:r>
            <a:rPr lang="fr-FR" sz="2000" dirty="0">
              <a:latin typeface="Gotham Light"/>
              <a:cs typeface="Times New Roman" panose="02020603050405020304" pitchFamily="18" charset="0"/>
            </a:rPr>
            <a:t>Communication et management interculturels</a:t>
          </a:r>
        </a:p>
      </dgm:t>
    </dgm:pt>
    <dgm:pt modelId="{F5A5ADC9-1AB7-420C-B95F-1F410A67C08D}" type="parTrans" cxnId="{5BBA5C5C-0FC2-4936-9E74-05AD19814B5B}">
      <dgm:prSet/>
      <dgm:spPr/>
      <dgm:t>
        <a:bodyPr/>
        <a:lstStyle/>
        <a:p>
          <a:endParaRPr lang="fr-FR"/>
        </a:p>
      </dgm:t>
    </dgm:pt>
    <dgm:pt modelId="{11917BBA-050F-4EEA-96D6-240652ADF3D3}" type="sibTrans" cxnId="{5BBA5C5C-0FC2-4936-9E74-05AD19814B5B}">
      <dgm:prSet/>
      <dgm:spPr/>
      <dgm:t>
        <a:bodyPr/>
        <a:lstStyle/>
        <a:p>
          <a:endParaRPr lang="fr-FR"/>
        </a:p>
      </dgm:t>
    </dgm:pt>
    <dgm:pt modelId="{A19258AC-3D78-42EB-8277-DA1D16867F2A}">
      <dgm:prSet phldrT="[Texte]" custT="1"/>
      <dgm:spPr/>
      <dgm:t>
        <a:bodyPr/>
        <a:lstStyle/>
        <a:p>
          <a:endParaRPr lang="fr-FR" sz="3200" dirty="0">
            <a:latin typeface="Times New Roman" panose="02020603050405020304" pitchFamily="18" charset="0"/>
            <a:cs typeface="Times New Roman" panose="02020603050405020304" pitchFamily="18" charset="0"/>
          </a:endParaRPr>
        </a:p>
        <a:p>
          <a:r>
            <a:rPr lang="fr-FR" sz="3200" dirty="0">
              <a:latin typeface="Gotham Light"/>
              <a:cs typeface="Times New Roman" panose="02020603050405020304" pitchFamily="18" charset="0"/>
            </a:rPr>
            <a:t>Relations humaines et professionnelles</a:t>
          </a:r>
        </a:p>
        <a:p>
          <a:r>
            <a:rPr lang="fr-FR" sz="1800" dirty="0">
              <a:latin typeface="Gotham Light"/>
              <a:cs typeface="Times New Roman" panose="02020603050405020304" pitchFamily="18" charset="0"/>
            </a:rPr>
            <a:t>Travail en équipe, Ecoute et conduite d’entretien, Animation de réunion, Management d’équipe, RPS </a:t>
          </a:r>
        </a:p>
        <a:p>
          <a:endParaRPr lang="fr-FR" sz="3600" dirty="0">
            <a:latin typeface="Times New Roman" panose="02020603050405020304" pitchFamily="18" charset="0"/>
            <a:cs typeface="Times New Roman" panose="02020603050405020304" pitchFamily="18" charset="0"/>
          </a:endParaRPr>
        </a:p>
      </dgm:t>
    </dgm:pt>
    <dgm:pt modelId="{A659B119-FAF0-45BB-A21B-C408E068A770}" type="parTrans" cxnId="{D7917762-D731-4F7D-940A-E2058EA75E4E}">
      <dgm:prSet/>
      <dgm:spPr/>
      <dgm:t>
        <a:bodyPr/>
        <a:lstStyle/>
        <a:p>
          <a:endParaRPr lang="fr-FR"/>
        </a:p>
      </dgm:t>
    </dgm:pt>
    <dgm:pt modelId="{0D142FE8-60DF-47C1-849A-4A522B511C62}" type="sibTrans" cxnId="{D7917762-D731-4F7D-940A-E2058EA75E4E}">
      <dgm:prSet/>
      <dgm:spPr/>
      <dgm:t>
        <a:bodyPr/>
        <a:lstStyle/>
        <a:p>
          <a:endParaRPr lang="fr-FR"/>
        </a:p>
      </dgm:t>
    </dgm:pt>
    <dgm:pt modelId="{BE671473-A89B-4D98-93CC-A19C65A64351}" type="pres">
      <dgm:prSet presAssocID="{CF78C584-1314-493D-BE2F-4823C571251A}" presName="Name0" presStyleCnt="0">
        <dgm:presLayoutVars>
          <dgm:dir/>
          <dgm:resizeHandles val="exact"/>
        </dgm:presLayoutVars>
      </dgm:prSet>
      <dgm:spPr/>
    </dgm:pt>
    <dgm:pt modelId="{AD8E3DDE-6E06-4201-A373-8089F50F8BCF}" type="pres">
      <dgm:prSet presAssocID="{CF78C584-1314-493D-BE2F-4823C571251A}" presName="fgShape" presStyleLbl="fgShp" presStyleIdx="0" presStyleCnt="1" custScaleY="59748" custLinFactNeighborX="-918" custLinFactNeighborY="34622"/>
      <dgm:spPr/>
    </dgm:pt>
    <dgm:pt modelId="{9E02BA90-7F87-429C-A6C3-917BE5C8C65D}" type="pres">
      <dgm:prSet presAssocID="{CF78C584-1314-493D-BE2F-4823C571251A}" presName="linComp" presStyleCnt="0"/>
      <dgm:spPr/>
    </dgm:pt>
    <dgm:pt modelId="{C4A83A42-71ED-4F21-98CA-369E35C2CF75}" type="pres">
      <dgm:prSet presAssocID="{20AFC43F-6BA8-4716-B64D-0CAAE16F5D51}" presName="compNode" presStyleCnt="0"/>
      <dgm:spPr/>
    </dgm:pt>
    <dgm:pt modelId="{4504F401-A4D7-4F81-BCEB-A7B155057F17}" type="pres">
      <dgm:prSet presAssocID="{20AFC43F-6BA8-4716-B64D-0CAAE16F5D51}" presName="bkgdShape" presStyleLbl="node1" presStyleIdx="0" presStyleCnt="3"/>
      <dgm:spPr/>
    </dgm:pt>
    <dgm:pt modelId="{8C6E46BE-481E-42E6-AAD4-7C65730DCDB7}" type="pres">
      <dgm:prSet presAssocID="{20AFC43F-6BA8-4716-B64D-0CAAE16F5D51}" presName="nodeTx" presStyleLbl="node1" presStyleIdx="0" presStyleCnt="3">
        <dgm:presLayoutVars>
          <dgm:bulletEnabled val="1"/>
        </dgm:presLayoutVars>
      </dgm:prSet>
      <dgm:spPr/>
    </dgm:pt>
    <dgm:pt modelId="{45D037A3-A427-42AA-809A-36DC8333AC3F}" type="pres">
      <dgm:prSet presAssocID="{20AFC43F-6BA8-4716-B64D-0CAAE16F5D51}" presName="invisiNode" presStyleLbl="node1" presStyleIdx="0" presStyleCnt="3"/>
      <dgm:spPr/>
    </dgm:pt>
    <dgm:pt modelId="{E73692FD-0EA9-4AF4-8818-DC949CB06D4B}" type="pres">
      <dgm:prSet presAssocID="{20AFC43F-6BA8-4716-B64D-0CAAE16F5D51}" presName="imagNode" presStyleLbl="fgImgPlace1" presStyleIdx="0" presStyleCnt="3" custScaleX="84420" custScaleY="80635"/>
      <dgm:spPr>
        <a:blipFill rotWithShape="1">
          <a:blip xmlns:r="http://schemas.openxmlformats.org/officeDocument/2006/relationships" r:embed="rId1"/>
          <a:stretch>
            <a:fillRect/>
          </a:stretch>
        </a:blipFill>
      </dgm:spPr>
    </dgm:pt>
    <dgm:pt modelId="{972A6E51-C04C-4E3C-9CD2-8B2217E55800}" type="pres">
      <dgm:prSet presAssocID="{8EF40107-09F5-469A-AF35-DC4399A1F2A4}" presName="sibTrans" presStyleLbl="sibTrans2D1" presStyleIdx="0" presStyleCnt="0"/>
      <dgm:spPr/>
    </dgm:pt>
    <dgm:pt modelId="{59FA065C-0603-4A4E-BF58-8002CC1B12FD}" type="pres">
      <dgm:prSet presAssocID="{56E4D192-2AB0-4187-B5B5-65634C459823}" presName="compNode" presStyleCnt="0"/>
      <dgm:spPr/>
    </dgm:pt>
    <dgm:pt modelId="{C6A8A42A-5586-45E5-9296-77A9E1AF2A8B}" type="pres">
      <dgm:prSet presAssocID="{56E4D192-2AB0-4187-B5B5-65634C459823}" presName="bkgdShape" presStyleLbl="node1" presStyleIdx="1" presStyleCnt="3"/>
      <dgm:spPr/>
    </dgm:pt>
    <dgm:pt modelId="{30BD8901-EB57-40BB-8097-5A1A0CA0D964}" type="pres">
      <dgm:prSet presAssocID="{56E4D192-2AB0-4187-B5B5-65634C459823}" presName="nodeTx" presStyleLbl="node1" presStyleIdx="1" presStyleCnt="3">
        <dgm:presLayoutVars>
          <dgm:bulletEnabled val="1"/>
        </dgm:presLayoutVars>
      </dgm:prSet>
      <dgm:spPr/>
    </dgm:pt>
    <dgm:pt modelId="{8B66DE89-84E9-4ED2-9EBE-1F1186D3D51D}" type="pres">
      <dgm:prSet presAssocID="{56E4D192-2AB0-4187-B5B5-65634C459823}" presName="invisiNode" presStyleLbl="node1" presStyleIdx="1" presStyleCnt="3"/>
      <dgm:spPr/>
    </dgm:pt>
    <dgm:pt modelId="{A06CBD9D-A2D2-44C0-9E64-762C5081B351}" type="pres">
      <dgm:prSet presAssocID="{56E4D192-2AB0-4187-B5B5-65634C459823}" presName="imagNode" presStyleLbl="fgImgPlace1" presStyleIdx="1" presStyleCnt="3" custScaleX="87299" custScaleY="90606"/>
      <dgm:spPr>
        <a:blipFill rotWithShape="1">
          <a:blip xmlns:r="http://schemas.openxmlformats.org/officeDocument/2006/relationships" r:embed="rId2"/>
          <a:stretch>
            <a:fillRect/>
          </a:stretch>
        </a:blipFill>
      </dgm:spPr>
    </dgm:pt>
    <dgm:pt modelId="{54352342-D680-4D89-8B21-BCDBDA173E42}" type="pres">
      <dgm:prSet presAssocID="{11917BBA-050F-4EEA-96D6-240652ADF3D3}" presName="sibTrans" presStyleLbl="sibTrans2D1" presStyleIdx="0" presStyleCnt="0"/>
      <dgm:spPr/>
    </dgm:pt>
    <dgm:pt modelId="{97950174-B057-48E1-B46B-4AF31FA4FE7F}" type="pres">
      <dgm:prSet presAssocID="{A19258AC-3D78-42EB-8277-DA1D16867F2A}" presName="compNode" presStyleCnt="0"/>
      <dgm:spPr/>
    </dgm:pt>
    <dgm:pt modelId="{2C3F5846-387D-4E54-A525-DC350237F9BC}" type="pres">
      <dgm:prSet presAssocID="{A19258AC-3D78-42EB-8277-DA1D16867F2A}" presName="bkgdShape" presStyleLbl="node1" presStyleIdx="2" presStyleCnt="3"/>
      <dgm:spPr/>
    </dgm:pt>
    <dgm:pt modelId="{9C985FF8-5E97-4991-8DCD-E22BE49052C7}" type="pres">
      <dgm:prSet presAssocID="{A19258AC-3D78-42EB-8277-DA1D16867F2A}" presName="nodeTx" presStyleLbl="node1" presStyleIdx="2" presStyleCnt="3">
        <dgm:presLayoutVars>
          <dgm:bulletEnabled val="1"/>
        </dgm:presLayoutVars>
      </dgm:prSet>
      <dgm:spPr/>
    </dgm:pt>
    <dgm:pt modelId="{E2161580-5BFC-420E-9948-70BC9C7DCB91}" type="pres">
      <dgm:prSet presAssocID="{A19258AC-3D78-42EB-8277-DA1D16867F2A}" presName="invisiNode" presStyleLbl="node1" presStyleIdx="2" presStyleCnt="3"/>
      <dgm:spPr/>
    </dgm:pt>
    <dgm:pt modelId="{2AF9701D-2807-4139-9122-E5BDB419F1CA}" type="pres">
      <dgm:prSet presAssocID="{A19258AC-3D78-42EB-8277-DA1D16867F2A}" presName="imagNode" presStyleLbl="fgImgPlace1" presStyleIdx="2" presStyleCnt="3" custScaleX="88920" custScaleY="81893" custLinFactNeighborX="2518" custLinFactNeighborY="-6296"/>
      <dgm:spPr>
        <a:blipFill rotWithShape="1">
          <a:blip xmlns:r="http://schemas.openxmlformats.org/officeDocument/2006/relationships" r:embed="rId3"/>
          <a:stretch>
            <a:fillRect/>
          </a:stretch>
        </a:blipFill>
      </dgm:spPr>
    </dgm:pt>
  </dgm:ptLst>
  <dgm:cxnLst>
    <dgm:cxn modelId="{9CDEE122-9885-4D2D-A9E1-0280A36D24C3}" srcId="{CF78C584-1314-493D-BE2F-4823C571251A}" destId="{20AFC43F-6BA8-4716-B64D-0CAAE16F5D51}" srcOrd="0" destOrd="0" parTransId="{C80DEC2E-9A90-498B-99E9-C6C4C5A35596}" sibTransId="{8EF40107-09F5-469A-AF35-DC4399A1F2A4}"/>
    <dgm:cxn modelId="{3EB0472A-4898-4BA1-B949-8A358109E748}" type="presOf" srcId="{20AFC43F-6BA8-4716-B64D-0CAAE16F5D51}" destId="{4504F401-A4D7-4F81-BCEB-A7B155057F17}" srcOrd="0" destOrd="0" presId="urn:microsoft.com/office/officeart/2005/8/layout/hList7"/>
    <dgm:cxn modelId="{F46DC72F-02D4-45CD-A537-0199EE618C57}" type="presOf" srcId="{A19258AC-3D78-42EB-8277-DA1D16867F2A}" destId="{9C985FF8-5E97-4991-8DCD-E22BE49052C7}" srcOrd="1" destOrd="0" presId="urn:microsoft.com/office/officeart/2005/8/layout/hList7"/>
    <dgm:cxn modelId="{5BBA5C5C-0FC2-4936-9E74-05AD19814B5B}" srcId="{CF78C584-1314-493D-BE2F-4823C571251A}" destId="{56E4D192-2AB0-4187-B5B5-65634C459823}" srcOrd="1" destOrd="0" parTransId="{F5A5ADC9-1AB7-420C-B95F-1F410A67C08D}" sibTransId="{11917BBA-050F-4EEA-96D6-240652ADF3D3}"/>
    <dgm:cxn modelId="{D7917762-D731-4F7D-940A-E2058EA75E4E}" srcId="{CF78C584-1314-493D-BE2F-4823C571251A}" destId="{A19258AC-3D78-42EB-8277-DA1D16867F2A}" srcOrd="2" destOrd="0" parTransId="{A659B119-FAF0-45BB-A21B-C408E068A770}" sibTransId="{0D142FE8-60DF-47C1-849A-4A522B511C62}"/>
    <dgm:cxn modelId="{A3DD3644-99EA-492B-9819-5F93367B237E}" type="presOf" srcId="{8EF40107-09F5-469A-AF35-DC4399A1F2A4}" destId="{972A6E51-C04C-4E3C-9CD2-8B2217E55800}" srcOrd="0" destOrd="0" presId="urn:microsoft.com/office/officeart/2005/8/layout/hList7"/>
    <dgm:cxn modelId="{1D7EA750-0898-42B6-BE22-45DC89D654A8}" type="presOf" srcId="{CF78C584-1314-493D-BE2F-4823C571251A}" destId="{BE671473-A89B-4D98-93CC-A19C65A64351}" srcOrd="0" destOrd="0" presId="urn:microsoft.com/office/officeart/2005/8/layout/hList7"/>
    <dgm:cxn modelId="{915A3AA2-04BB-4E2E-B86B-9721ECEB01F9}" type="presOf" srcId="{56E4D192-2AB0-4187-B5B5-65634C459823}" destId="{C6A8A42A-5586-45E5-9296-77A9E1AF2A8B}" srcOrd="0" destOrd="0" presId="urn:microsoft.com/office/officeart/2005/8/layout/hList7"/>
    <dgm:cxn modelId="{4DF0FAC5-DE07-4C33-BE6A-5520C5BDA034}" type="presOf" srcId="{20AFC43F-6BA8-4716-B64D-0CAAE16F5D51}" destId="{8C6E46BE-481E-42E6-AAD4-7C65730DCDB7}" srcOrd="1" destOrd="0" presId="urn:microsoft.com/office/officeart/2005/8/layout/hList7"/>
    <dgm:cxn modelId="{73FFE9C9-8144-4F9D-B788-BB02E043A223}" type="presOf" srcId="{11917BBA-050F-4EEA-96D6-240652ADF3D3}" destId="{54352342-D680-4D89-8B21-BCDBDA173E42}" srcOrd="0" destOrd="0" presId="urn:microsoft.com/office/officeart/2005/8/layout/hList7"/>
    <dgm:cxn modelId="{A3FC4BE8-E1EA-4208-B071-DB42393C3408}" type="presOf" srcId="{A19258AC-3D78-42EB-8277-DA1D16867F2A}" destId="{2C3F5846-387D-4E54-A525-DC350237F9BC}" srcOrd="0" destOrd="0" presId="urn:microsoft.com/office/officeart/2005/8/layout/hList7"/>
    <dgm:cxn modelId="{FD711DF7-473C-46D4-867B-90C8EC6D3DB2}" type="presOf" srcId="{56E4D192-2AB0-4187-B5B5-65634C459823}" destId="{30BD8901-EB57-40BB-8097-5A1A0CA0D964}" srcOrd="1" destOrd="0" presId="urn:microsoft.com/office/officeart/2005/8/layout/hList7"/>
    <dgm:cxn modelId="{CEC6DAF3-E715-4208-9E2E-72B47E6E6787}" type="presParOf" srcId="{BE671473-A89B-4D98-93CC-A19C65A64351}" destId="{AD8E3DDE-6E06-4201-A373-8089F50F8BCF}" srcOrd="0" destOrd="0" presId="urn:microsoft.com/office/officeart/2005/8/layout/hList7"/>
    <dgm:cxn modelId="{1B61081A-E02C-43B6-9C47-4A1F7A1952A1}" type="presParOf" srcId="{BE671473-A89B-4D98-93CC-A19C65A64351}" destId="{9E02BA90-7F87-429C-A6C3-917BE5C8C65D}" srcOrd="1" destOrd="0" presId="urn:microsoft.com/office/officeart/2005/8/layout/hList7"/>
    <dgm:cxn modelId="{D14705C4-8134-458A-8B83-E1EF09E88546}" type="presParOf" srcId="{9E02BA90-7F87-429C-A6C3-917BE5C8C65D}" destId="{C4A83A42-71ED-4F21-98CA-369E35C2CF75}" srcOrd="0" destOrd="0" presId="urn:microsoft.com/office/officeart/2005/8/layout/hList7"/>
    <dgm:cxn modelId="{90DA2727-3A6F-4AE1-B6A5-1B6722091F9C}" type="presParOf" srcId="{C4A83A42-71ED-4F21-98CA-369E35C2CF75}" destId="{4504F401-A4D7-4F81-BCEB-A7B155057F17}" srcOrd="0" destOrd="0" presId="urn:microsoft.com/office/officeart/2005/8/layout/hList7"/>
    <dgm:cxn modelId="{0AC1167D-724E-4ECB-98E6-76B68F8EE262}" type="presParOf" srcId="{C4A83A42-71ED-4F21-98CA-369E35C2CF75}" destId="{8C6E46BE-481E-42E6-AAD4-7C65730DCDB7}" srcOrd="1" destOrd="0" presId="urn:microsoft.com/office/officeart/2005/8/layout/hList7"/>
    <dgm:cxn modelId="{AAD47FB8-D15F-463B-AA3F-AD807A14F39F}" type="presParOf" srcId="{C4A83A42-71ED-4F21-98CA-369E35C2CF75}" destId="{45D037A3-A427-42AA-809A-36DC8333AC3F}" srcOrd="2" destOrd="0" presId="urn:microsoft.com/office/officeart/2005/8/layout/hList7"/>
    <dgm:cxn modelId="{AD26ABD2-7D1A-4E2B-AD94-6639ED6AA8EB}" type="presParOf" srcId="{C4A83A42-71ED-4F21-98CA-369E35C2CF75}" destId="{E73692FD-0EA9-4AF4-8818-DC949CB06D4B}" srcOrd="3" destOrd="0" presId="urn:microsoft.com/office/officeart/2005/8/layout/hList7"/>
    <dgm:cxn modelId="{824C25A1-02FF-4B5A-9B93-FC6811AE91BE}" type="presParOf" srcId="{9E02BA90-7F87-429C-A6C3-917BE5C8C65D}" destId="{972A6E51-C04C-4E3C-9CD2-8B2217E55800}" srcOrd="1" destOrd="0" presId="urn:microsoft.com/office/officeart/2005/8/layout/hList7"/>
    <dgm:cxn modelId="{536F72D1-70E6-4F70-BDAD-AB28073ECCC2}" type="presParOf" srcId="{9E02BA90-7F87-429C-A6C3-917BE5C8C65D}" destId="{59FA065C-0603-4A4E-BF58-8002CC1B12FD}" srcOrd="2" destOrd="0" presId="urn:microsoft.com/office/officeart/2005/8/layout/hList7"/>
    <dgm:cxn modelId="{2D327AF0-D7A5-4B04-9DD5-21885B8682CC}" type="presParOf" srcId="{59FA065C-0603-4A4E-BF58-8002CC1B12FD}" destId="{C6A8A42A-5586-45E5-9296-77A9E1AF2A8B}" srcOrd="0" destOrd="0" presId="urn:microsoft.com/office/officeart/2005/8/layout/hList7"/>
    <dgm:cxn modelId="{F67C1958-FDCD-4672-ABED-F9640EE4BAF6}" type="presParOf" srcId="{59FA065C-0603-4A4E-BF58-8002CC1B12FD}" destId="{30BD8901-EB57-40BB-8097-5A1A0CA0D964}" srcOrd="1" destOrd="0" presId="urn:microsoft.com/office/officeart/2005/8/layout/hList7"/>
    <dgm:cxn modelId="{81DA9B16-A381-4AA9-A5C5-A676FA001EC1}" type="presParOf" srcId="{59FA065C-0603-4A4E-BF58-8002CC1B12FD}" destId="{8B66DE89-84E9-4ED2-9EBE-1F1186D3D51D}" srcOrd="2" destOrd="0" presId="urn:microsoft.com/office/officeart/2005/8/layout/hList7"/>
    <dgm:cxn modelId="{202FD5B6-F58D-4756-BD02-C9C13041631B}" type="presParOf" srcId="{59FA065C-0603-4A4E-BF58-8002CC1B12FD}" destId="{A06CBD9D-A2D2-44C0-9E64-762C5081B351}" srcOrd="3" destOrd="0" presId="urn:microsoft.com/office/officeart/2005/8/layout/hList7"/>
    <dgm:cxn modelId="{DCEB3171-3BDC-45BA-98FD-520A1D0C207B}" type="presParOf" srcId="{9E02BA90-7F87-429C-A6C3-917BE5C8C65D}" destId="{54352342-D680-4D89-8B21-BCDBDA173E42}" srcOrd="3" destOrd="0" presId="urn:microsoft.com/office/officeart/2005/8/layout/hList7"/>
    <dgm:cxn modelId="{9751FB29-84AD-4129-8FC2-9A18450101A4}" type="presParOf" srcId="{9E02BA90-7F87-429C-A6C3-917BE5C8C65D}" destId="{97950174-B057-48E1-B46B-4AF31FA4FE7F}" srcOrd="4" destOrd="0" presId="urn:microsoft.com/office/officeart/2005/8/layout/hList7"/>
    <dgm:cxn modelId="{CB3AC6D6-E54F-4126-BCF2-2745A9A249D2}" type="presParOf" srcId="{97950174-B057-48E1-B46B-4AF31FA4FE7F}" destId="{2C3F5846-387D-4E54-A525-DC350237F9BC}" srcOrd="0" destOrd="0" presId="urn:microsoft.com/office/officeart/2005/8/layout/hList7"/>
    <dgm:cxn modelId="{C00CA4CB-5073-428D-B97F-30F39EE5FCF2}" type="presParOf" srcId="{97950174-B057-48E1-B46B-4AF31FA4FE7F}" destId="{9C985FF8-5E97-4991-8DCD-E22BE49052C7}" srcOrd="1" destOrd="0" presId="urn:microsoft.com/office/officeart/2005/8/layout/hList7"/>
    <dgm:cxn modelId="{7639110E-5F4C-4CF4-9B23-0ED3EFD9D4A6}" type="presParOf" srcId="{97950174-B057-48E1-B46B-4AF31FA4FE7F}" destId="{E2161580-5BFC-420E-9948-70BC9C7DCB91}" srcOrd="2" destOrd="0" presId="urn:microsoft.com/office/officeart/2005/8/layout/hList7"/>
    <dgm:cxn modelId="{A558FCAE-8C09-4F5D-9E3F-AEEDBA709A71}" type="presParOf" srcId="{97950174-B057-48E1-B46B-4AF31FA4FE7F}" destId="{2AF9701D-2807-4139-9122-E5BDB419F1C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6F8594-F8B1-4EDF-8D09-89C369C1664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fr-FR"/>
        </a:p>
      </dgm:t>
    </dgm:pt>
    <dgm:pt modelId="{248B20D8-27AD-402E-BCDE-3E8F8D078324}" type="pres">
      <dgm:prSet presAssocID="{ED6F8594-F8B1-4EDF-8D09-89C369C16640}" presName="Name0" presStyleCnt="0">
        <dgm:presLayoutVars>
          <dgm:dir/>
          <dgm:animLvl val="lvl"/>
          <dgm:resizeHandles/>
        </dgm:presLayoutVars>
      </dgm:prSet>
      <dgm:spPr/>
    </dgm:pt>
  </dgm:ptLst>
  <dgm:cxnLst>
    <dgm:cxn modelId="{B0BCCE77-CF3E-4E6F-832E-1A187AFC839D}" type="presOf" srcId="{ED6F8594-F8B1-4EDF-8D09-89C369C16640}" destId="{248B20D8-27AD-402E-BCDE-3E8F8D078324}" srcOrd="0"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73703A-B373-447C-B082-6C9D2BE049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4943532C-4BDE-434A-BC5D-3D86ECD6A06E}">
      <dgm:prSet phldrT="[Texte]"/>
      <dgm:spPr/>
      <dgm:t>
        <a:bodyPr/>
        <a:lstStyle/>
        <a:p>
          <a:r>
            <a:rPr lang="fr-FR" dirty="0"/>
            <a:t>CEF3: le couronnement </a:t>
          </a:r>
        </a:p>
      </dgm:t>
    </dgm:pt>
    <dgm:pt modelId="{489AC793-9DA5-41E6-A0BC-A2A6C795EF1A}" type="parTrans" cxnId="{D234A323-EEBC-447F-AF8E-8BC9C630353E}">
      <dgm:prSet/>
      <dgm:spPr/>
      <dgm:t>
        <a:bodyPr/>
        <a:lstStyle/>
        <a:p>
          <a:endParaRPr lang="fr-FR"/>
        </a:p>
      </dgm:t>
    </dgm:pt>
    <dgm:pt modelId="{2E683093-9D89-4DB7-955E-67D5C8CE5562}" type="sibTrans" cxnId="{D234A323-EEBC-447F-AF8E-8BC9C630353E}">
      <dgm:prSet/>
      <dgm:spPr/>
      <dgm:t>
        <a:bodyPr/>
        <a:lstStyle/>
        <a:p>
          <a:endParaRPr lang="fr-FR"/>
        </a:p>
      </dgm:t>
    </dgm:pt>
    <dgm:pt modelId="{251178F6-B741-4F2F-9B8F-C4AABD525654}">
      <dgm:prSet phldrT="[Texte]"/>
      <dgm:spPr/>
      <dgm:t>
        <a:bodyPr/>
        <a:lstStyle/>
        <a:p>
          <a:r>
            <a:rPr lang="fr-FR" dirty="0"/>
            <a:t>CEF2?</a:t>
          </a:r>
        </a:p>
      </dgm:t>
    </dgm:pt>
    <dgm:pt modelId="{30154822-FE9E-4284-AC9B-38010BEE78BB}" type="parTrans" cxnId="{D8DEC3BB-E77C-4CF1-968F-0D8487FE6C5D}">
      <dgm:prSet/>
      <dgm:spPr/>
      <dgm:t>
        <a:bodyPr/>
        <a:lstStyle/>
        <a:p>
          <a:endParaRPr lang="fr-FR"/>
        </a:p>
      </dgm:t>
    </dgm:pt>
    <dgm:pt modelId="{11DE974D-BD87-4CD7-9CBA-25694DFA06A2}" type="sibTrans" cxnId="{D8DEC3BB-E77C-4CF1-968F-0D8487FE6C5D}">
      <dgm:prSet/>
      <dgm:spPr/>
      <dgm:t>
        <a:bodyPr/>
        <a:lstStyle/>
        <a:p>
          <a:endParaRPr lang="fr-FR"/>
        </a:p>
      </dgm:t>
    </dgm:pt>
    <dgm:pt modelId="{C309FEA3-9E87-490E-95D6-2FF3A1ECD0DC}">
      <dgm:prSet phldrT="[Texte]"/>
      <dgm:spPr/>
      <dgm:t>
        <a:bodyPr/>
        <a:lstStyle/>
        <a:p>
          <a:r>
            <a:rPr lang="fr-FR" dirty="0"/>
            <a:t>CEF1?</a:t>
          </a:r>
        </a:p>
      </dgm:t>
    </dgm:pt>
    <dgm:pt modelId="{5D998A68-E156-4199-86E7-36BAA859369D}" type="parTrans" cxnId="{57B1C741-7C0E-42DF-AFFD-647C44D79EB0}">
      <dgm:prSet/>
      <dgm:spPr/>
      <dgm:t>
        <a:bodyPr/>
        <a:lstStyle/>
        <a:p>
          <a:endParaRPr lang="fr-FR"/>
        </a:p>
      </dgm:t>
    </dgm:pt>
    <dgm:pt modelId="{6B36AFEB-18EC-4BA9-92EF-E409DE1810F7}" type="sibTrans" cxnId="{57B1C741-7C0E-42DF-AFFD-647C44D79EB0}">
      <dgm:prSet/>
      <dgm:spPr/>
      <dgm:t>
        <a:bodyPr/>
        <a:lstStyle/>
        <a:p>
          <a:endParaRPr lang="fr-FR"/>
        </a:p>
      </dgm:t>
    </dgm:pt>
    <dgm:pt modelId="{81F422E0-8865-444B-B861-4D5E732BC853}" type="pres">
      <dgm:prSet presAssocID="{A773703A-B373-447C-B082-6C9D2BE049A9}" presName="linear" presStyleCnt="0">
        <dgm:presLayoutVars>
          <dgm:dir/>
          <dgm:animLvl val="lvl"/>
          <dgm:resizeHandles val="exact"/>
        </dgm:presLayoutVars>
      </dgm:prSet>
      <dgm:spPr/>
    </dgm:pt>
    <dgm:pt modelId="{8EBFD0E1-43BD-4696-9D0A-DA964A013EA2}" type="pres">
      <dgm:prSet presAssocID="{4943532C-4BDE-434A-BC5D-3D86ECD6A06E}" presName="parentLin" presStyleCnt="0"/>
      <dgm:spPr/>
    </dgm:pt>
    <dgm:pt modelId="{6EF81C5A-0CD1-453E-BDDB-09FCC3E72AC1}" type="pres">
      <dgm:prSet presAssocID="{4943532C-4BDE-434A-BC5D-3D86ECD6A06E}" presName="parentLeftMargin" presStyleLbl="node1" presStyleIdx="0" presStyleCnt="3"/>
      <dgm:spPr/>
    </dgm:pt>
    <dgm:pt modelId="{C3A5E831-3920-4741-8721-F247B8DEBAA8}" type="pres">
      <dgm:prSet presAssocID="{4943532C-4BDE-434A-BC5D-3D86ECD6A06E}" presName="parentText" presStyleLbl="node1" presStyleIdx="0" presStyleCnt="3">
        <dgm:presLayoutVars>
          <dgm:chMax val="0"/>
          <dgm:bulletEnabled val="1"/>
        </dgm:presLayoutVars>
      </dgm:prSet>
      <dgm:spPr/>
    </dgm:pt>
    <dgm:pt modelId="{D09674E1-8C33-459D-9AFD-39D92018B76D}" type="pres">
      <dgm:prSet presAssocID="{4943532C-4BDE-434A-BC5D-3D86ECD6A06E}" presName="negativeSpace" presStyleCnt="0"/>
      <dgm:spPr/>
    </dgm:pt>
    <dgm:pt modelId="{C4D4A673-EC1A-47BA-A0F9-EAEC2ABE5988}" type="pres">
      <dgm:prSet presAssocID="{4943532C-4BDE-434A-BC5D-3D86ECD6A06E}" presName="childText" presStyleLbl="conFgAcc1" presStyleIdx="0" presStyleCnt="3">
        <dgm:presLayoutVars>
          <dgm:bulletEnabled val="1"/>
        </dgm:presLayoutVars>
      </dgm:prSet>
      <dgm:spPr/>
    </dgm:pt>
    <dgm:pt modelId="{1EBB1570-2B94-4870-98BA-DCFF5DB44EC7}" type="pres">
      <dgm:prSet presAssocID="{2E683093-9D89-4DB7-955E-67D5C8CE5562}" presName="spaceBetweenRectangles" presStyleCnt="0"/>
      <dgm:spPr/>
    </dgm:pt>
    <dgm:pt modelId="{8C6C9FAD-A2F9-42CE-B6E5-BF83047798B6}" type="pres">
      <dgm:prSet presAssocID="{251178F6-B741-4F2F-9B8F-C4AABD525654}" presName="parentLin" presStyleCnt="0"/>
      <dgm:spPr/>
    </dgm:pt>
    <dgm:pt modelId="{C95E79FD-BD7B-4775-9BB5-9384F18CF476}" type="pres">
      <dgm:prSet presAssocID="{251178F6-B741-4F2F-9B8F-C4AABD525654}" presName="parentLeftMargin" presStyleLbl="node1" presStyleIdx="0" presStyleCnt="3"/>
      <dgm:spPr/>
    </dgm:pt>
    <dgm:pt modelId="{C9F4545D-15E8-4630-A9FE-2754CF71369C}" type="pres">
      <dgm:prSet presAssocID="{251178F6-B741-4F2F-9B8F-C4AABD525654}" presName="parentText" presStyleLbl="node1" presStyleIdx="1" presStyleCnt="3">
        <dgm:presLayoutVars>
          <dgm:chMax val="0"/>
          <dgm:bulletEnabled val="1"/>
        </dgm:presLayoutVars>
      </dgm:prSet>
      <dgm:spPr/>
    </dgm:pt>
    <dgm:pt modelId="{EA12496C-5C71-4CB3-B724-76056F54B6C5}" type="pres">
      <dgm:prSet presAssocID="{251178F6-B741-4F2F-9B8F-C4AABD525654}" presName="negativeSpace" presStyleCnt="0"/>
      <dgm:spPr/>
    </dgm:pt>
    <dgm:pt modelId="{BBA9B2DE-BAC0-4696-B4F5-96DE0C41F2B3}" type="pres">
      <dgm:prSet presAssocID="{251178F6-B741-4F2F-9B8F-C4AABD525654}" presName="childText" presStyleLbl="conFgAcc1" presStyleIdx="1" presStyleCnt="3">
        <dgm:presLayoutVars>
          <dgm:bulletEnabled val="1"/>
        </dgm:presLayoutVars>
      </dgm:prSet>
      <dgm:spPr/>
    </dgm:pt>
    <dgm:pt modelId="{3EDEE64C-8A37-44E6-8EB3-3E6A26F106EA}" type="pres">
      <dgm:prSet presAssocID="{11DE974D-BD87-4CD7-9CBA-25694DFA06A2}" presName="spaceBetweenRectangles" presStyleCnt="0"/>
      <dgm:spPr/>
    </dgm:pt>
    <dgm:pt modelId="{7AD9C9D5-0C5E-45A1-9C1F-B876F32D650B}" type="pres">
      <dgm:prSet presAssocID="{C309FEA3-9E87-490E-95D6-2FF3A1ECD0DC}" presName="parentLin" presStyleCnt="0"/>
      <dgm:spPr/>
    </dgm:pt>
    <dgm:pt modelId="{681A730D-DF9E-4DA7-BCEB-40824623BDE6}" type="pres">
      <dgm:prSet presAssocID="{C309FEA3-9E87-490E-95D6-2FF3A1ECD0DC}" presName="parentLeftMargin" presStyleLbl="node1" presStyleIdx="1" presStyleCnt="3"/>
      <dgm:spPr/>
    </dgm:pt>
    <dgm:pt modelId="{F01B7C1D-3652-4CEE-B1F5-55422A56C295}" type="pres">
      <dgm:prSet presAssocID="{C309FEA3-9E87-490E-95D6-2FF3A1ECD0DC}" presName="parentText" presStyleLbl="node1" presStyleIdx="2" presStyleCnt="3">
        <dgm:presLayoutVars>
          <dgm:chMax val="0"/>
          <dgm:bulletEnabled val="1"/>
        </dgm:presLayoutVars>
      </dgm:prSet>
      <dgm:spPr/>
    </dgm:pt>
    <dgm:pt modelId="{1107F40A-5C45-42C8-BE0A-4351F9C223FA}" type="pres">
      <dgm:prSet presAssocID="{C309FEA3-9E87-490E-95D6-2FF3A1ECD0DC}" presName="negativeSpace" presStyleCnt="0"/>
      <dgm:spPr/>
    </dgm:pt>
    <dgm:pt modelId="{864DAD67-FFF7-422F-B864-FC44B3C78372}" type="pres">
      <dgm:prSet presAssocID="{C309FEA3-9E87-490E-95D6-2FF3A1ECD0DC}" presName="childText" presStyleLbl="conFgAcc1" presStyleIdx="2" presStyleCnt="3">
        <dgm:presLayoutVars>
          <dgm:bulletEnabled val="1"/>
        </dgm:presLayoutVars>
      </dgm:prSet>
      <dgm:spPr/>
    </dgm:pt>
  </dgm:ptLst>
  <dgm:cxnLst>
    <dgm:cxn modelId="{01D4580B-C425-4368-8D7E-C490D4F5E5B2}" type="presOf" srcId="{251178F6-B741-4F2F-9B8F-C4AABD525654}" destId="{C9F4545D-15E8-4630-A9FE-2754CF71369C}" srcOrd="1" destOrd="0" presId="urn:microsoft.com/office/officeart/2005/8/layout/list1"/>
    <dgm:cxn modelId="{D234A323-EEBC-447F-AF8E-8BC9C630353E}" srcId="{A773703A-B373-447C-B082-6C9D2BE049A9}" destId="{4943532C-4BDE-434A-BC5D-3D86ECD6A06E}" srcOrd="0" destOrd="0" parTransId="{489AC793-9DA5-41E6-A0BC-A2A6C795EF1A}" sibTransId="{2E683093-9D89-4DB7-955E-67D5C8CE5562}"/>
    <dgm:cxn modelId="{94F1062D-3FEB-44EC-A1D8-1EA9F27982C2}" type="presOf" srcId="{251178F6-B741-4F2F-9B8F-C4AABD525654}" destId="{C95E79FD-BD7B-4775-9BB5-9384F18CF476}" srcOrd="0" destOrd="0" presId="urn:microsoft.com/office/officeart/2005/8/layout/list1"/>
    <dgm:cxn modelId="{57B1C741-7C0E-42DF-AFFD-647C44D79EB0}" srcId="{A773703A-B373-447C-B082-6C9D2BE049A9}" destId="{C309FEA3-9E87-490E-95D6-2FF3A1ECD0DC}" srcOrd="2" destOrd="0" parTransId="{5D998A68-E156-4199-86E7-36BAA859369D}" sibTransId="{6B36AFEB-18EC-4BA9-92EF-E409DE1810F7}"/>
    <dgm:cxn modelId="{42469F51-FF7C-499B-B2BB-176042D355AD}" type="presOf" srcId="{C309FEA3-9E87-490E-95D6-2FF3A1ECD0DC}" destId="{681A730D-DF9E-4DA7-BCEB-40824623BDE6}" srcOrd="0" destOrd="0" presId="urn:microsoft.com/office/officeart/2005/8/layout/list1"/>
    <dgm:cxn modelId="{05238352-8C4C-4DD6-A425-ECA51906C761}" type="presOf" srcId="{A773703A-B373-447C-B082-6C9D2BE049A9}" destId="{81F422E0-8865-444B-B861-4D5E732BC853}" srcOrd="0" destOrd="0" presId="urn:microsoft.com/office/officeart/2005/8/layout/list1"/>
    <dgm:cxn modelId="{F8BBEC9B-EAC4-4346-B143-005E5F0198B0}" type="presOf" srcId="{4943532C-4BDE-434A-BC5D-3D86ECD6A06E}" destId="{C3A5E831-3920-4741-8721-F247B8DEBAA8}" srcOrd="1" destOrd="0" presId="urn:microsoft.com/office/officeart/2005/8/layout/list1"/>
    <dgm:cxn modelId="{2CD200A3-04C9-4460-A3EA-559F529B40DD}" type="presOf" srcId="{C309FEA3-9E87-490E-95D6-2FF3A1ECD0DC}" destId="{F01B7C1D-3652-4CEE-B1F5-55422A56C295}" srcOrd="1" destOrd="0" presId="urn:microsoft.com/office/officeart/2005/8/layout/list1"/>
    <dgm:cxn modelId="{D8DEC3BB-E77C-4CF1-968F-0D8487FE6C5D}" srcId="{A773703A-B373-447C-B082-6C9D2BE049A9}" destId="{251178F6-B741-4F2F-9B8F-C4AABD525654}" srcOrd="1" destOrd="0" parTransId="{30154822-FE9E-4284-AC9B-38010BEE78BB}" sibTransId="{11DE974D-BD87-4CD7-9CBA-25694DFA06A2}"/>
    <dgm:cxn modelId="{CED568D4-6C12-4069-89DB-08B3A87DFC12}" type="presOf" srcId="{4943532C-4BDE-434A-BC5D-3D86ECD6A06E}" destId="{6EF81C5A-0CD1-453E-BDDB-09FCC3E72AC1}" srcOrd="0" destOrd="0" presId="urn:microsoft.com/office/officeart/2005/8/layout/list1"/>
    <dgm:cxn modelId="{CCDDA02E-5B51-4BE7-931D-39ABC23EA1E8}" type="presParOf" srcId="{81F422E0-8865-444B-B861-4D5E732BC853}" destId="{8EBFD0E1-43BD-4696-9D0A-DA964A013EA2}" srcOrd="0" destOrd="0" presId="urn:microsoft.com/office/officeart/2005/8/layout/list1"/>
    <dgm:cxn modelId="{E3DDE98E-FCC7-4E06-91EA-1D780E4D1233}" type="presParOf" srcId="{8EBFD0E1-43BD-4696-9D0A-DA964A013EA2}" destId="{6EF81C5A-0CD1-453E-BDDB-09FCC3E72AC1}" srcOrd="0" destOrd="0" presId="urn:microsoft.com/office/officeart/2005/8/layout/list1"/>
    <dgm:cxn modelId="{F5BEA721-9ABD-490E-B9FF-DDF5D250F150}" type="presParOf" srcId="{8EBFD0E1-43BD-4696-9D0A-DA964A013EA2}" destId="{C3A5E831-3920-4741-8721-F247B8DEBAA8}" srcOrd="1" destOrd="0" presId="urn:microsoft.com/office/officeart/2005/8/layout/list1"/>
    <dgm:cxn modelId="{4ABDDCE4-39BB-4AAA-BAA3-8B4CAB36BF24}" type="presParOf" srcId="{81F422E0-8865-444B-B861-4D5E732BC853}" destId="{D09674E1-8C33-459D-9AFD-39D92018B76D}" srcOrd="1" destOrd="0" presId="urn:microsoft.com/office/officeart/2005/8/layout/list1"/>
    <dgm:cxn modelId="{A88893D2-CFDE-4855-A2F6-C170328FF2B9}" type="presParOf" srcId="{81F422E0-8865-444B-B861-4D5E732BC853}" destId="{C4D4A673-EC1A-47BA-A0F9-EAEC2ABE5988}" srcOrd="2" destOrd="0" presId="urn:microsoft.com/office/officeart/2005/8/layout/list1"/>
    <dgm:cxn modelId="{C172B8BE-2D87-4302-BE7A-E7F397527905}" type="presParOf" srcId="{81F422E0-8865-444B-B861-4D5E732BC853}" destId="{1EBB1570-2B94-4870-98BA-DCFF5DB44EC7}" srcOrd="3" destOrd="0" presId="urn:microsoft.com/office/officeart/2005/8/layout/list1"/>
    <dgm:cxn modelId="{48FBECD8-54B8-4267-9B88-7B859D30A903}" type="presParOf" srcId="{81F422E0-8865-444B-B861-4D5E732BC853}" destId="{8C6C9FAD-A2F9-42CE-B6E5-BF83047798B6}" srcOrd="4" destOrd="0" presId="urn:microsoft.com/office/officeart/2005/8/layout/list1"/>
    <dgm:cxn modelId="{3161BAAB-5D4C-4522-B24C-BAAF205D1123}" type="presParOf" srcId="{8C6C9FAD-A2F9-42CE-B6E5-BF83047798B6}" destId="{C95E79FD-BD7B-4775-9BB5-9384F18CF476}" srcOrd="0" destOrd="0" presId="urn:microsoft.com/office/officeart/2005/8/layout/list1"/>
    <dgm:cxn modelId="{1D515FA4-F1C1-456D-9EA5-D05DFE6F5C4A}" type="presParOf" srcId="{8C6C9FAD-A2F9-42CE-B6E5-BF83047798B6}" destId="{C9F4545D-15E8-4630-A9FE-2754CF71369C}" srcOrd="1" destOrd="0" presId="urn:microsoft.com/office/officeart/2005/8/layout/list1"/>
    <dgm:cxn modelId="{A7601AC9-A5D6-45EF-9EFE-3DD5A5A709ED}" type="presParOf" srcId="{81F422E0-8865-444B-B861-4D5E732BC853}" destId="{EA12496C-5C71-4CB3-B724-76056F54B6C5}" srcOrd="5" destOrd="0" presId="urn:microsoft.com/office/officeart/2005/8/layout/list1"/>
    <dgm:cxn modelId="{F34593F8-D112-41B9-A030-8A033CAA475A}" type="presParOf" srcId="{81F422E0-8865-444B-B861-4D5E732BC853}" destId="{BBA9B2DE-BAC0-4696-B4F5-96DE0C41F2B3}" srcOrd="6" destOrd="0" presId="urn:microsoft.com/office/officeart/2005/8/layout/list1"/>
    <dgm:cxn modelId="{65044DF7-AB66-4E09-8890-246BD8964893}" type="presParOf" srcId="{81F422E0-8865-444B-B861-4D5E732BC853}" destId="{3EDEE64C-8A37-44E6-8EB3-3E6A26F106EA}" srcOrd="7" destOrd="0" presId="urn:microsoft.com/office/officeart/2005/8/layout/list1"/>
    <dgm:cxn modelId="{0A5E7F11-51BD-46C0-A9D9-1F1AE94E8AA5}" type="presParOf" srcId="{81F422E0-8865-444B-B861-4D5E732BC853}" destId="{7AD9C9D5-0C5E-45A1-9C1F-B876F32D650B}" srcOrd="8" destOrd="0" presId="urn:microsoft.com/office/officeart/2005/8/layout/list1"/>
    <dgm:cxn modelId="{FA27F697-673A-41C5-9902-A2CF0391FF41}" type="presParOf" srcId="{7AD9C9D5-0C5E-45A1-9C1F-B876F32D650B}" destId="{681A730D-DF9E-4DA7-BCEB-40824623BDE6}" srcOrd="0" destOrd="0" presId="urn:microsoft.com/office/officeart/2005/8/layout/list1"/>
    <dgm:cxn modelId="{F15E84AD-A4E9-47E3-BF58-D1EDE19F4653}" type="presParOf" srcId="{7AD9C9D5-0C5E-45A1-9C1F-B876F32D650B}" destId="{F01B7C1D-3652-4CEE-B1F5-55422A56C295}" srcOrd="1" destOrd="0" presId="urn:microsoft.com/office/officeart/2005/8/layout/list1"/>
    <dgm:cxn modelId="{BDC69583-A41B-4AFE-AFE6-7AF8D471D4CF}" type="presParOf" srcId="{81F422E0-8865-444B-B861-4D5E732BC853}" destId="{1107F40A-5C45-42C8-BE0A-4351F9C223FA}" srcOrd="9" destOrd="0" presId="urn:microsoft.com/office/officeart/2005/8/layout/list1"/>
    <dgm:cxn modelId="{F5AB6C07-2614-4E8D-8762-172928AD57C2}" type="presParOf" srcId="{81F422E0-8865-444B-B861-4D5E732BC853}" destId="{864DAD67-FFF7-422F-B864-FC44B3C78372}"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0C07F2-F4AC-4964-98D4-41B4CABCBDA5}" type="doc">
      <dgm:prSet loTypeId="urn:microsoft.com/office/officeart/2008/layout/RadialCluster" loCatId="cycle" qsTypeId="urn:microsoft.com/office/officeart/2005/8/quickstyle/simple1" qsCatId="simple" csTypeId="urn:microsoft.com/office/officeart/2005/8/colors/colorful4" csCatId="colorful" phldr="1"/>
      <dgm:spPr/>
      <dgm:t>
        <a:bodyPr/>
        <a:lstStyle/>
        <a:p>
          <a:endParaRPr lang="fr-FR"/>
        </a:p>
      </dgm:t>
    </dgm:pt>
    <dgm:pt modelId="{F2062C48-8CB0-47F1-BE82-8505AE6CCE19}">
      <dgm:prSet phldrT="[Texte]"/>
      <dgm:spPr>
        <a:blipFill rotWithShape="0">
          <a:blip xmlns:r="http://schemas.openxmlformats.org/officeDocument/2006/relationships" r:embed="rId1"/>
          <a:stretch>
            <a:fillRect/>
          </a:stretch>
        </a:blipFill>
      </dgm:spPr>
      <dgm:t>
        <a:bodyPr/>
        <a:lstStyle/>
        <a:p>
          <a:endParaRPr lang="fr-FR" dirty="0"/>
        </a:p>
      </dgm:t>
    </dgm:pt>
    <dgm:pt modelId="{5C660539-E215-42C5-80B1-3DBD49503F12}" type="parTrans" cxnId="{9A28A3C1-B354-46B8-8D49-ADC090753F40}">
      <dgm:prSet/>
      <dgm:spPr/>
      <dgm:t>
        <a:bodyPr/>
        <a:lstStyle/>
        <a:p>
          <a:endParaRPr lang="fr-FR"/>
        </a:p>
      </dgm:t>
    </dgm:pt>
    <dgm:pt modelId="{8DA13DE5-CEB0-4ADF-927D-03AEDF47927E}" type="sibTrans" cxnId="{9A28A3C1-B354-46B8-8D49-ADC090753F40}">
      <dgm:prSet/>
      <dgm:spPr/>
      <dgm:t>
        <a:bodyPr/>
        <a:lstStyle/>
        <a:p>
          <a:endParaRPr lang="fr-FR"/>
        </a:p>
      </dgm:t>
    </dgm:pt>
    <dgm:pt modelId="{ED571856-CAD2-4032-AB0F-B2965D5C91D5}">
      <dgm:prSet phldrT="[Texte]" custT="1"/>
      <dgm:spPr/>
      <dgm:t>
        <a:bodyPr/>
        <a:lstStyle/>
        <a:p>
          <a:r>
            <a:rPr lang="fr-FR" sz="2000" dirty="0">
              <a:latin typeface="Times New Roman" panose="02020603050405020304" pitchFamily="18" charset="0"/>
              <a:cs typeface="Times New Roman" panose="02020603050405020304" pitchFamily="18" charset="0"/>
            </a:rPr>
            <a:t>Aura, charisme et maîtrise</a:t>
          </a:r>
        </a:p>
      </dgm:t>
    </dgm:pt>
    <dgm:pt modelId="{46A07421-AD3E-4185-96C7-BE0C57119005}" type="parTrans" cxnId="{CE72614B-EB47-439B-9E56-E9CE54AEE338}">
      <dgm:prSet/>
      <dgm:spPr/>
      <dgm:t>
        <a:bodyPr/>
        <a:lstStyle/>
        <a:p>
          <a:endParaRPr lang="fr-FR"/>
        </a:p>
      </dgm:t>
    </dgm:pt>
    <dgm:pt modelId="{435F7EB0-751B-48CA-9A95-68DD21B4D26B}" type="sibTrans" cxnId="{CE72614B-EB47-439B-9E56-E9CE54AEE338}">
      <dgm:prSet/>
      <dgm:spPr/>
      <dgm:t>
        <a:bodyPr/>
        <a:lstStyle/>
        <a:p>
          <a:endParaRPr lang="fr-FR"/>
        </a:p>
      </dgm:t>
    </dgm:pt>
    <dgm:pt modelId="{55E933B4-B7E6-441E-989E-3BBC01728424}">
      <dgm:prSet phldrT="[Texte]" custT="1"/>
      <dgm:spPr/>
      <dgm:t>
        <a:bodyPr/>
        <a:lstStyle/>
        <a:p>
          <a:r>
            <a:rPr lang="fr-FR" sz="2000" dirty="0">
              <a:latin typeface="Times New Roman" panose="02020603050405020304" pitchFamily="18" charset="0"/>
              <a:cs typeface="Times New Roman" panose="02020603050405020304" pitchFamily="18" charset="0"/>
            </a:rPr>
            <a:t>La force des histoires</a:t>
          </a:r>
        </a:p>
      </dgm:t>
    </dgm:pt>
    <dgm:pt modelId="{17FDCD8A-3DF4-4F57-B7ED-C5806F75CF48}" type="parTrans" cxnId="{100CF209-C06E-4364-B2C9-FE38067EE120}">
      <dgm:prSet/>
      <dgm:spPr/>
      <dgm:t>
        <a:bodyPr/>
        <a:lstStyle/>
        <a:p>
          <a:endParaRPr lang="fr-FR"/>
        </a:p>
      </dgm:t>
    </dgm:pt>
    <dgm:pt modelId="{67FBE3F6-752A-43F3-9E4D-D0A9EA79FF21}" type="sibTrans" cxnId="{100CF209-C06E-4364-B2C9-FE38067EE120}">
      <dgm:prSet/>
      <dgm:spPr/>
      <dgm:t>
        <a:bodyPr/>
        <a:lstStyle/>
        <a:p>
          <a:endParaRPr lang="fr-FR"/>
        </a:p>
      </dgm:t>
    </dgm:pt>
    <dgm:pt modelId="{CBE24E54-AAE0-4F8F-AD9E-2128ABD273F4}">
      <dgm:prSet phldrT="[Texte]" custT="1"/>
      <dgm:spPr/>
      <dgm:t>
        <a:bodyPr/>
        <a:lstStyle/>
        <a:p>
          <a:pPr algn="l"/>
          <a:r>
            <a:rPr lang="fr-FR" sz="2000" dirty="0">
              <a:latin typeface="Times New Roman" panose="02020603050405020304" pitchFamily="18" charset="0"/>
              <a:cs typeface="Times New Roman" panose="02020603050405020304" pitchFamily="18" charset="0"/>
            </a:rPr>
            <a:t>L’art des images</a:t>
          </a:r>
        </a:p>
      </dgm:t>
    </dgm:pt>
    <dgm:pt modelId="{08BFDD9E-B1D5-451F-961E-6AFEB7E7F9F7}" type="parTrans" cxnId="{56BB3318-DDE7-4DB0-B672-48DF44E84A70}">
      <dgm:prSet/>
      <dgm:spPr/>
      <dgm:t>
        <a:bodyPr/>
        <a:lstStyle/>
        <a:p>
          <a:endParaRPr lang="fr-FR"/>
        </a:p>
      </dgm:t>
    </dgm:pt>
    <dgm:pt modelId="{7F3C0F6E-AD86-41E6-803F-60F41DBA26DA}" type="sibTrans" cxnId="{56BB3318-DDE7-4DB0-B672-48DF44E84A70}">
      <dgm:prSet/>
      <dgm:spPr/>
      <dgm:t>
        <a:bodyPr/>
        <a:lstStyle/>
        <a:p>
          <a:endParaRPr lang="fr-FR"/>
        </a:p>
      </dgm:t>
    </dgm:pt>
    <dgm:pt modelId="{132DD0AA-FA72-44BB-BE40-C1E2B73FB2E3}">
      <dgm:prSet custT="1"/>
      <dgm:spPr/>
      <dgm:t>
        <a:bodyPr/>
        <a:lstStyle/>
        <a:p>
          <a:r>
            <a:rPr lang="fr-FR" sz="2000" dirty="0">
              <a:latin typeface="Times New Roman" panose="02020603050405020304" pitchFamily="18" charset="0"/>
              <a:cs typeface="Times New Roman" panose="02020603050405020304" pitchFamily="18" charset="0"/>
            </a:rPr>
            <a:t>L’art du contraste </a:t>
          </a:r>
        </a:p>
      </dgm:t>
    </dgm:pt>
    <dgm:pt modelId="{B2FD4521-1EC1-4783-8D1C-4032AF33371D}" type="parTrans" cxnId="{9C7D8CBA-9608-4FAC-96A3-31D20EF37FCF}">
      <dgm:prSet/>
      <dgm:spPr/>
      <dgm:t>
        <a:bodyPr/>
        <a:lstStyle/>
        <a:p>
          <a:endParaRPr lang="fr-FR"/>
        </a:p>
      </dgm:t>
    </dgm:pt>
    <dgm:pt modelId="{D6D63CDA-050D-4D07-AF99-95D50DC17C94}" type="sibTrans" cxnId="{9C7D8CBA-9608-4FAC-96A3-31D20EF37FCF}">
      <dgm:prSet/>
      <dgm:spPr/>
      <dgm:t>
        <a:bodyPr/>
        <a:lstStyle/>
        <a:p>
          <a:endParaRPr lang="fr-FR"/>
        </a:p>
      </dgm:t>
    </dgm:pt>
    <dgm:pt modelId="{03119CE9-D344-4998-8E91-BB375C5B4D5A}">
      <dgm:prSet custT="1"/>
      <dgm:spPr/>
      <dgm:t>
        <a:bodyPr/>
        <a:lstStyle/>
        <a:p>
          <a:r>
            <a:rPr lang="fr-FR" sz="2000" dirty="0">
              <a:latin typeface="Times New Roman" panose="02020603050405020304" pitchFamily="18" charset="0"/>
              <a:cs typeface="Times New Roman" panose="02020603050405020304" pitchFamily="18" charset="0"/>
            </a:rPr>
            <a:t>3 idées clés: espoir-changement-unité</a:t>
          </a:r>
        </a:p>
      </dgm:t>
    </dgm:pt>
    <dgm:pt modelId="{ABF583E4-DD5B-48E8-BE6C-73A33B049725}" type="parTrans" cxnId="{DB04C7FD-E8C1-41F0-A3C0-B9DE1CEC4B05}">
      <dgm:prSet/>
      <dgm:spPr/>
      <dgm:t>
        <a:bodyPr/>
        <a:lstStyle/>
        <a:p>
          <a:endParaRPr lang="fr-FR"/>
        </a:p>
      </dgm:t>
    </dgm:pt>
    <dgm:pt modelId="{A1F30CE6-13E1-4435-95C2-25422B2F1CF7}" type="sibTrans" cxnId="{DB04C7FD-E8C1-41F0-A3C0-B9DE1CEC4B05}">
      <dgm:prSet/>
      <dgm:spPr/>
      <dgm:t>
        <a:bodyPr/>
        <a:lstStyle/>
        <a:p>
          <a:endParaRPr lang="fr-FR"/>
        </a:p>
      </dgm:t>
    </dgm:pt>
    <dgm:pt modelId="{429CFBC7-9118-4842-98C5-453C9C0F6506}" type="pres">
      <dgm:prSet presAssocID="{000C07F2-F4AC-4964-98D4-41B4CABCBDA5}" presName="Name0" presStyleCnt="0">
        <dgm:presLayoutVars>
          <dgm:chMax val="1"/>
          <dgm:chPref val="1"/>
          <dgm:dir/>
          <dgm:animOne val="branch"/>
          <dgm:animLvl val="lvl"/>
        </dgm:presLayoutVars>
      </dgm:prSet>
      <dgm:spPr/>
    </dgm:pt>
    <dgm:pt modelId="{46C8BBE3-BEF1-45DA-B819-6DF29D4AAAFB}" type="pres">
      <dgm:prSet presAssocID="{F2062C48-8CB0-47F1-BE82-8505AE6CCE19}" presName="singleCycle" presStyleCnt="0"/>
      <dgm:spPr/>
    </dgm:pt>
    <dgm:pt modelId="{E91C2381-CA2D-4477-B162-295BDE9938F1}" type="pres">
      <dgm:prSet presAssocID="{F2062C48-8CB0-47F1-BE82-8505AE6CCE19}" presName="singleCenter" presStyleLbl="node1" presStyleIdx="0" presStyleCnt="6" custScaleX="169089" custLinFactNeighborX="-201" custLinFactNeighborY="-7257">
        <dgm:presLayoutVars>
          <dgm:chMax val="7"/>
          <dgm:chPref val="7"/>
        </dgm:presLayoutVars>
      </dgm:prSet>
      <dgm:spPr/>
    </dgm:pt>
    <dgm:pt modelId="{7F257ED3-37D4-4F2B-A19A-0FEEDAC1145A}" type="pres">
      <dgm:prSet presAssocID="{46A07421-AD3E-4185-96C7-BE0C57119005}" presName="Name56" presStyleLbl="parChTrans1D2" presStyleIdx="0" presStyleCnt="5"/>
      <dgm:spPr/>
    </dgm:pt>
    <dgm:pt modelId="{E24FB3E9-6E23-45D6-8E0E-44AC13E32C9D}" type="pres">
      <dgm:prSet presAssocID="{ED571856-CAD2-4032-AB0F-B2965D5C91D5}" presName="text0" presStyleLbl="node1" presStyleIdx="1" presStyleCnt="6" custScaleX="412691" custScaleY="58601">
        <dgm:presLayoutVars>
          <dgm:bulletEnabled val="1"/>
        </dgm:presLayoutVars>
      </dgm:prSet>
      <dgm:spPr/>
    </dgm:pt>
    <dgm:pt modelId="{B159523E-4D48-46CF-876E-A288BD3665DD}" type="pres">
      <dgm:prSet presAssocID="{17FDCD8A-3DF4-4F57-B7ED-C5806F75CF48}" presName="Name56" presStyleLbl="parChTrans1D2" presStyleIdx="1" presStyleCnt="5"/>
      <dgm:spPr/>
    </dgm:pt>
    <dgm:pt modelId="{293BD232-3AE3-449A-93C4-24CA71C70A78}" type="pres">
      <dgm:prSet presAssocID="{55E933B4-B7E6-441E-989E-3BBC01728424}" presName="text0" presStyleLbl="node1" presStyleIdx="2" presStyleCnt="6" custScaleX="288311" custScaleY="79614" custRadScaleRad="158127" custRadScaleInc="34417">
        <dgm:presLayoutVars>
          <dgm:bulletEnabled val="1"/>
        </dgm:presLayoutVars>
      </dgm:prSet>
      <dgm:spPr/>
    </dgm:pt>
    <dgm:pt modelId="{499B63B1-7CA8-4200-9C61-03B798F4255E}" type="pres">
      <dgm:prSet presAssocID="{ABF583E4-DD5B-48E8-BE6C-73A33B049725}" presName="Name56" presStyleLbl="parChTrans1D2" presStyleIdx="2" presStyleCnt="5"/>
      <dgm:spPr/>
    </dgm:pt>
    <dgm:pt modelId="{05A7E773-9FAC-4C61-A63A-1B7328EA24FE}" type="pres">
      <dgm:prSet presAssocID="{03119CE9-D344-4998-8E91-BB375C5B4D5A}" presName="text0" presStyleLbl="node1" presStyleIdx="3" presStyleCnt="6" custScaleX="177017" custScaleY="144273">
        <dgm:presLayoutVars>
          <dgm:bulletEnabled val="1"/>
        </dgm:presLayoutVars>
      </dgm:prSet>
      <dgm:spPr/>
    </dgm:pt>
    <dgm:pt modelId="{D73D3987-2096-49F8-B700-2B0FB43043F7}" type="pres">
      <dgm:prSet presAssocID="{08BFDD9E-B1D5-451F-961E-6AFEB7E7F9F7}" presName="Name56" presStyleLbl="parChTrans1D2" presStyleIdx="3" presStyleCnt="5"/>
      <dgm:spPr/>
    </dgm:pt>
    <dgm:pt modelId="{438B0744-1994-4DE1-8B5D-23B62C570608}" type="pres">
      <dgm:prSet presAssocID="{CBE24E54-AAE0-4F8F-AD9E-2128ABD273F4}" presName="text0" presStyleLbl="node1" presStyleIdx="4" presStyleCnt="6" custScaleX="220156" custScaleY="66389">
        <dgm:presLayoutVars>
          <dgm:bulletEnabled val="1"/>
        </dgm:presLayoutVars>
      </dgm:prSet>
      <dgm:spPr/>
    </dgm:pt>
    <dgm:pt modelId="{6C714095-3F6D-4A14-B656-BC46FC643BFC}" type="pres">
      <dgm:prSet presAssocID="{B2FD4521-1EC1-4783-8D1C-4032AF33371D}" presName="Name56" presStyleLbl="parChTrans1D2" presStyleIdx="4" presStyleCnt="5"/>
      <dgm:spPr/>
    </dgm:pt>
    <dgm:pt modelId="{E4843A08-5B57-4DD6-BEB7-11576A4D77A0}" type="pres">
      <dgm:prSet presAssocID="{132DD0AA-FA72-44BB-BE40-C1E2B73FB2E3}" presName="text0" presStyleLbl="node1" presStyleIdx="5" presStyleCnt="6" custScaleX="239104" custScaleY="58844" custRadScaleRad="145525" custRadScaleInc="-33063">
        <dgm:presLayoutVars>
          <dgm:bulletEnabled val="1"/>
        </dgm:presLayoutVars>
      </dgm:prSet>
      <dgm:spPr/>
    </dgm:pt>
  </dgm:ptLst>
  <dgm:cxnLst>
    <dgm:cxn modelId="{100CF209-C06E-4364-B2C9-FE38067EE120}" srcId="{F2062C48-8CB0-47F1-BE82-8505AE6CCE19}" destId="{55E933B4-B7E6-441E-989E-3BBC01728424}" srcOrd="1" destOrd="0" parTransId="{17FDCD8A-3DF4-4F57-B7ED-C5806F75CF48}" sibTransId="{67FBE3F6-752A-43F3-9E4D-D0A9EA79FF21}"/>
    <dgm:cxn modelId="{F957F717-F03F-49F4-88A3-87D5879BB10F}" type="presOf" srcId="{000C07F2-F4AC-4964-98D4-41B4CABCBDA5}" destId="{429CFBC7-9118-4842-98C5-453C9C0F6506}" srcOrd="0" destOrd="0" presId="urn:microsoft.com/office/officeart/2008/layout/RadialCluster"/>
    <dgm:cxn modelId="{56BB3318-DDE7-4DB0-B672-48DF44E84A70}" srcId="{F2062C48-8CB0-47F1-BE82-8505AE6CCE19}" destId="{CBE24E54-AAE0-4F8F-AD9E-2128ABD273F4}" srcOrd="3" destOrd="0" parTransId="{08BFDD9E-B1D5-451F-961E-6AFEB7E7F9F7}" sibTransId="{7F3C0F6E-AD86-41E6-803F-60F41DBA26DA}"/>
    <dgm:cxn modelId="{AB06C05E-41AA-47D6-B0B0-7DC45A9781CE}" type="presOf" srcId="{B2FD4521-1EC1-4783-8D1C-4032AF33371D}" destId="{6C714095-3F6D-4A14-B656-BC46FC643BFC}" srcOrd="0" destOrd="0" presId="urn:microsoft.com/office/officeart/2008/layout/RadialCluster"/>
    <dgm:cxn modelId="{CE72614B-EB47-439B-9E56-E9CE54AEE338}" srcId="{F2062C48-8CB0-47F1-BE82-8505AE6CCE19}" destId="{ED571856-CAD2-4032-AB0F-B2965D5C91D5}" srcOrd="0" destOrd="0" parTransId="{46A07421-AD3E-4185-96C7-BE0C57119005}" sibTransId="{435F7EB0-751B-48CA-9A95-68DD21B4D26B}"/>
    <dgm:cxn modelId="{AD62084D-3B53-45FA-94AD-647546FEBA78}" type="presOf" srcId="{132DD0AA-FA72-44BB-BE40-C1E2B73FB2E3}" destId="{E4843A08-5B57-4DD6-BEB7-11576A4D77A0}" srcOrd="0" destOrd="0" presId="urn:microsoft.com/office/officeart/2008/layout/RadialCluster"/>
    <dgm:cxn modelId="{36D77A59-39F7-4964-9BC6-EAE1BD86BCE2}" type="presOf" srcId="{03119CE9-D344-4998-8E91-BB375C5B4D5A}" destId="{05A7E773-9FAC-4C61-A63A-1B7328EA24FE}" srcOrd="0" destOrd="0" presId="urn:microsoft.com/office/officeart/2008/layout/RadialCluster"/>
    <dgm:cxn modelId="{C334A18C-85CA-471E-90A4-893D4FDFD437}" type="presOf" srcId="{08BFDD9E-B1D5-451F-961E-6AFEB7E7F9F7}" destId="{D73D3987-2096-49F8-B700-2B0FB43043F7}" srcOrd="0" destOrd="0" presId="urn:microsoft.com/office/officeart/2008/layout/RadialCluster"/>
    <dgm:cxn modelId="{AED41A9F-308A-4897-BBA7-71D96FCB9CD3}" type="presOf" srcId="{F2062C48-8CB0-47F1-BE82-8505AE6CCE19}" destId="{E91C2381-CA2D-4477-B162-295BDE9938F1}" srcOrd="0" destOrd="0" presId="urn:microsoft.com/office/officeart/2008/layout/RadialCluster"/>
    <dgm:cxn modelId="{90793EB6-DF75-48EE-B948-2A8F1F93AFE6}" type="presOf" srcId="{55E933B4-B7E6-441E-989E-3BBC01728424}" destId="{293BD232-3AE3-449A-93C4-24CA71C70A78}" srcOrd="0" destOrd="0" presId="urn:microsoft.com/office/officeart/2008/layout/RadialCluster"/>
    <dgm:cxn modelId="{96E53AB9-71A3-4D05-B084-F867DA0DD44A}" type="presOf" srcId="{46A07421-AD3E-4185-96C7-BE0C57119005}" destId="{7F257ED3-37D4-4F2B-A19A-0FEEDAC1145A}" srcOrd="0" destOrd="0" presId="urn:microsoft.com/office/officeart/2008/layout/RadialCluster"/>
    <dgm:cxn modelId="{9C7D8CBA-9608-4FAC-96A3-31D20EF37FCF}" srcId="{F2062C48-8CB0-47F1-BE82-8505AE6CCE19}" destId="{132DD0AA-FA72-44BB-BE40-C1E2B73FB2E3}" srcOrd="4" destOrd="0" parTransId="{B2FD4521-1EC1-4783-8D1C-4032AF33371D}" sibTransId="{D6D63CDA-050D-4D07-AF99-95D50DC17C94}"/>
    <dgm:cxn modelId="{9A28A3C1-B354-46B8-8D49-ADC090753F40}" srcId="{000C07F2-F4AC-4964-98D4-41B4CABCBDA5}" destId="{F2062C48-8CB0-47F1-BE82-8505AE6CCE19}" srcOrd="0" destOrd="0" parTransId="{5C660539-E215-42C5-80B1-3DBD49503F12}" sibTransId="{8DA13DE5-CEB0-4ADF-927D-03AEDF47927E}"/>
    <dgm:cxn modelId="{ABA233C9-95CF-4446-932C-819E6FBAE224}" type="presOf" srcId="{ABF583E4-DD5B-48E8-BE6C-73A33B049725}" destId="{499B63B1-7CA8-4200-9C61-03B798F4255E}" srcOrd="0" destOrd="0" presId="urn:microsoft.com/office/officeart/2008/layout/RadialCluster"/>
    <dgm:cxn modelId="{483D4CCA-5C4B-4E8B-9E06-B6CCEA8F4369}" type="presOf" srcId="{CBE24E54-AAE0-4F8F-AD9E-2128ABD273F4}" destId="{438B0744-1994-4DE1-8B5D-23B62C570608}" srcOrd="0" destOrd="0" presId="urn:microsoft.com/office/officeart/2008/layout/RadialCluster"/>
    <dgm:cxn modelId="{B86528CB-48B1-4D08-BFFC-DB0D782426E0}" type="presOf" srcId="{17FDCD8A-3DF4-4F57-B7ED-C5806F75CF48}" destId="{B159523E-4D48-46CF-876E-A288BD3665DD}" srcOrd="0" destOrd="0" presId="urn:microsoft.com/office/officeart/2008/layout/RadialCluster"/>
    <dgm:cxn modelId="{2D54EDEC-F6BE-4F9E-B3CA-DD01C8BE3A7B}" type="presOf" srcId="{ED571856-CAD2-4032-AB0F-B2965D5C91D5}" destId="{E24FB3E9-6E23-45D6-8E0E-44AC13E32C9D}" srcOrd="0" destOrd="0" presId="urn:microsoft.com/office/officeart/2008/layout/RadialCluster"/>
    <dgm:cxn modelId="{DB04C7FD-E8C1-41F0-A3C0-B9DE1CEC4B05}" srcId="{F2062C48-8CB0-47F1-BE82-8505AE6CCE19}" destId="{03119CE9-D344-4998-8E91-BB375C5B4D5A}" srcOrd="2" destOrd="0" parTransId="{ABF583E4-DD5B-48E8-BE6C-73A33B049725}" sibTransId="{A1F30CE6-13E1-4435-95C2-25422B2F1CF7}"/>
    <dgm:cxn modelId="{D650DF1E-8417-4A99-8B54-D89D2FDB0882}" type="presParOf" srcId="{429CFBC7-9118-4842-98C5-453C9C0F6506}" destId="{46C8BBE3-BEF1-45DA-B819-6DF29D4AAAFB}" srcOrd="0" destOrd="0" presId="urn:microsoft.com/office/officeart/2008/layout/RadialCluster"/>
    <dgm:cxn modelId="{1D19F1B6-D66A-4437-A778-86F8F5D03D3A}" type="presParOf" srcId="{46C8BBE3-BEF1-45DA-B819-6DF29D4AAAFB}" destId="{E91C2381-CA2D-4477-B162-295BDE9938F1}" srcOrd="0" destOrd="0" presId="urn:microsoft.com/office/officeart/2008/layout/RadialCluster"/>
    <dgm:cxn modelId="{38991C1D-3917-4D27-8DAF-7B04475A2797}" type="presParOf" srcId="{46C8BBE3-BEF1-45DA-B819-6DF29D4AAAFB}" destId="{7F257ED3-37D4-4F2B-A19A-0FEEDAC1145A}" srcOrd="1" destOrd="0" presId="urn:microsoft.com/office/officeart/2008/layout/RadialCluster"/>
    <dgm:cxn modelId="{E2B9AE5F-A13C-412A-81A0-8F2E4F0BBE9D}" type="presParOf" srcId="{46C8BBE3-BEF1-45DA-B819-6DF29D4AAAFB}" destId="{E24FB3E9-6E23-45D6-8E0E-44AC13E32C9D}" srcOrd="2" destOrd="0" presId="urn:microsoft.com/office/officeart/2008/layout/RadialCluster"/>
    <dgm:cxn modelId="{49193CD2-2F9A-4044-977E-70D3BDD989DC}" type="presParOf" srcId="{46C8BBE3-BEF1-45DA-B819-6DF29D4AAAFB}" destId="{B159523E-4D48-46CF-876E-A288BD3665DD}" srcOrd="3" destOrd="0" presId="urn:microsoft.com/office/officeart/2008/layout/RadialCluster"/>
    <dgm:cxn modelId="{1F0EA213-00AE-49C4-9FC6-9F6EE04A0529}" type="presParOf" srcId="{46C8BBE3-BEF1-45DA-B819-6DF29D4AAAFB}" destId="{293BD232-3AE3-449A-93C4-24CA71C70A78}" srcOrd="4" destOrd="0" presId="urn:microsoft.com/office/officeart/2008/layout/RadialCluster"/>
    <dgm:cxn modelId="{2EF6C215-8B9B-4A02-B4FF-7C93B7C1AFF8}" type="presParOf" srcId="{46C8BBE3-BEF1-45DA-B819-6DF29D4AAAFB}" destId="{499B63B1-7CA8-4200-9C61-03B798F4255E}" srcOrd="5" destOrd="0" presId="urn:microsoft.com/office/officeart/2008/layout/RadialCluster"/>
    <dgm:cxn modelId="{2061BC5F-1914-404A-9D55-A6EA0D834680}" type="presParOf" srcId="{46C8BBE3-BEF1-45DA-B819-6DF29D4AAAFB}" destId="{05A7E773-9FAC-4C61-A63A-1B7328EA24FE}" srcOrd="6" destOrd="0" presId="urn:microsoft.com/office/officeart/2008/layout/RadialCluster"/>
    <dgm:cxn modelId="{90D39770-4A64-45BA-8DD2-EAADE5834405}" type="presParOf" srcId="{46C8BBE3-BEF1-45DA-B819-6DF29D4AAAFB}" destId="{D73D3987-2096-49F8-B700-2B0FB43043F7}" srcOrd="7" destOrd="0" presId="urn:microsoft.com/office/officeart/2008/layout/RadialCluster"/>
    <dgm:cxn modelId="{3136E69E-0AC1-47B7-8656-48E0ECBDDD9C}" type="presParOf" srcId="{46C8BBE3-BEF1-45DA-B819-6DF29D4AAAFB}" destId="{438B0744-1994-4DE1-8B5D-23B62C570608}" srcOrd="8" destOrd="0" presId="urn:microsoft.com/office/officeart/2008/layout/RadialCluster"/>
    <dgm:cxn modelId="{5783C00D-34E0-4106-AE89-1B885CFF61F3}" type="presParOf" srcId="{46C8BBE3-BEF1-45DA-B819-6DF29D4AAAFB}" destId="{6C714095-3F6D-4A14-B656-BC46FC643BFC}" srcOrd="9" destOrd="0" presId="urn:microsoft.com/office/officeart/2008/layout/RadialCluster"/>
    <dgm:cxn modelId="{6C1AFC95-B116-4D82-A682-5814249C7ADA}" type="presParOf" srcId="{46C8BBE3-BEF1-45DA-B819-6DF29D4AAAFB}" destId="{E4843A08-5B57-4DD6-BEB7-11576A4D77A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BF256-766A-4EEF-A4D6-909A488E634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E0F63E05-1E12-4F01-B9F0-150CF0DC2DAF}">
      <dgm:prSet phldrT="[Texte]"/>
      <dgm:spPr>
        <a:blipFill rotWithShape="0">
          <a:blip xmlns:r="http://schemas.openxmlformats.org/officeDocument/2006/relationships" r:embed="rId1"/>
          <a:stretch>
            <a:fillRect/>
          </a:stretch>
        </a:blipFill>
      </dgm:spPr>
      <dgm:t>
        <a:bodyPr/>
        <a:lstStyle/>
        <a:p>
          <a:endParaRPr lang="fr-FR" dirty="0"/>
        </a:p>
      </dgm:t>
    </dgm:pt>
    <dgm:pt modelId="{7900E8A7-2FA9-45FF-85DB-997A86F5E9D8}" type="parTrans" cxnId="{28888118-B3BD-4AA4-B625-8674A336C8B4}">
      <dgm:prSet/>
      <dgm:spPr/>
      <dgm:t>
        <a:bodyPr/>
        <a:lstStyle/>
        <a:p>
          <a:endParaRPr lang="fr-FR"/>
        </a:p>
      </dgm:t>
    </dgm:pt>
    <dgm:pt modelId="{FF9719E8-2B42-4E10-81B2-F8D086CA8863}" type="sibTrans" cxnId="{28888118-B3BD-4AA4-B625-8674A336C8B4}">
      <dgm:prSet/>
      <dgm:spPr/>
      <dgm:t>
        <a:bodyPr/>
        <a:lstStyle/>
        <a:p>
          <a:endParaRPr lang="fr-FR"/>
        </a:p>
      </dgm:t>
    </dgm:pt>
    <dgm:pt modelId="{2A37B434-E74D-4987-B949-ADBFFDF24AA1}">
      <dgm:prSet phldrT="[Texte]" custT="1"/>
      <dgm:spPr/>
      <dgm:t>
        <a:bodyPr/>
        <a:lstStyle/>
        <a:p>
          <a:r>
            <a:rPr lang="fr-FR" sz="1400" dirty="0"/>
            <a:t>François: assistant social</a:t>
          </a:r>
        </a:p>
      </dgm:t>
    </dgm:pt>
    <dgm:pt modelId="{2F5F8FAA-7DD5-493C-B35A-A732C087DB13}" type="parTrans" cxnId="{E678CBCF-3B9F-4079-9339-EB740CB8E4CC}">
      <dgm:prSet/>
      <dgm:spPr/>
      <dgm:t>
        <a:bodyPr/>
        <a:lstStyle/>
        <a:p>
          <a:endParaRPr lang="fr-FR"/>
        </a:p>
      </dgm:t>
    </dgm:pt>
    <dgm:pt modelId="{A258BB8C-ADE7-4D9C-860B-3C2A78B12152}" type="sibTrans" cxnId="{E678CBCF-3B9F-4079-9339-EB740CB8E4CC}">
      <dgm:prSet/>
      <dgm:spPr/>
      <dgm:t>
        <a:bodyPr/>
        <a:lstStyle/>
        <a:p>
          <a:endParaRPr lang="fr-FR"/>
        </a:p>
      </dgm:t>
    </dgm:pt>
    <dgm:pt modelId="{11AD6F25-D581-4148-9AB0-54130FC2F8FF}">
      <dgm:prSet phldrT="[Texte]" custT="1"/>
      <dgm:spPr/>
      <dgm:t>
        <a:bodyPr/>
        <a:lstStyle/>
        <a:p>
          <a:r>
            <a:rPr lang="fr-FR" sz="1200" dirty="0"/>
            <a:t>Bernard: professeur de philosophie</a:t>
          </a:r>
        </a:p>
      </dgm:t>
    </dgm:pt>
    <dgm:pt modelId="{8347C5B4-D996-43C2-9291-FB3DD30300FA}" type="parTrans" cxnId="{FCFE9BD8-11BD-4D9E-AF2E-FAED76C561BA}">
      <dgm:prSet/>
      <dgm:spPr/>
      <dgm:t>
        <a:bodyPr/>
        <a:lstStyle/>
        <a:p>
          <a:endParaRPr lang="fr-FR"/>
        </a:p>
      </dgm:t>
    </dgm:pt>
    <dgm:pt modelId="{9C2B075D-0F07-4461-80D2-2D68E6A79ED9}" type="sibTrans" cxnId="{FCFE9BD8-11BD-4D9E-AF2E-FAED76C561BA}">
      <dgm:prSet/>
      <dgm:spPr/>
      <dgm:t>
        <a:bodyPr/>
        <a:lstStyle/>
        <a:p>
          <a:endParaRPr lang="fr-FR"/>
        </a:p>
      </dgm:t>
    </dgm:pt>
    <dgm:pt modelId="{3C145F73-026A-4649-A705-E091A542B470}">
      <dgm:prSet phldrT="[Texte]"/>
      <dgm:spPr/>
      <dgm:t>
        <a:bodyPr/>
        <a:lstStyle/>
        <a:p>
          <a:r>
            <a:rPr lang="fr-FR" dirty="0"/>
            <a:t>Vladimir: ingénieur logistique</a:t>
          </a:r>
        </a:p>
      </dgm:t>
    </dgm:pt>
    <dgm:pt modelId="{F02DED0A-8FE1-4A1F-ADF7-B458EF62CC6B}" type="parTrans" cxnId="{F66170E9-781D-4BA3-85CE-85CAB153DADC}">
      <dgm:prSet/>
      <dgm:spPr/>
      <dgm:t>
        <a:bodyPr/>
        <a:lstStyle/>
        <a:p>
          <a:endParaRPr lang="fr-FR"/>
        </a:p>
      </dgm:t>
    </dgm:pt>
    <dgm:pt modelId="{334A7228-2516-4D1A-AFEF-DC2CB7DF4636}" type="sibTrans" cxnId="{F66170E9-781D-4BA3-85CE-85CAB153DADC}">
      <dgm:prSet/>
      <dgm:spPr/>
      <dgm:t>
        <a:bodyPr/>
        <a:lstStyle/>
        <a:p>
          <a:endParaRPr lang="fr-FR"/>
        </a:p>
      </dgm:t>
    </dgm:pt>
    <dgm:pt modelId="{D545E3E3-A91B-4735-81D1-D75833A3947B}">
      <dgm:prSet phldrT="[Texte]" custT="1"/>
      <dgm:spPr/>
      <dgm:t>
        <a:bodyPr/>
        <a:lstStyle/>
        <a:p>
          <a:r>
            <a:rPr lang="fr-FR" sz="1400" dirty="0"/>
            <a:t>Noémie: artiste peintre</a:t>
          </a:r>
        </a:p>
      </dgm:t>
    </dgm:pt>
    <dgm:pt modelId="{CA8628C2-6857-4731-BA05-CD1645EAAD9A}" type="parTrans" cxnId="{07DA7607-F370-4476-B86F-B9041BA1DC27}">
      <dgm:prSet/>
      <dgm:spPr/>
      <dgm:t>
        <a:bodyPr/>
        <a:lstStyle/>
        <a:p>
          <a:endParaRPr lang="fr-FR"/>
        </a:p>
      </dgm:t>
    </dgm:pt>
    <dgm:pt modelId="{63DD4EF5-A0BE-4223-B022-F5D3C01A5178}" type="sibTrans" cxnId="{07DA7607-F370-4476-B86F-B9041BA1DC27}">
      <dgm:prSet/>
      <dgm:spPr/>
      <dgm:t>
        <a:bodyPr/>
        <a:lstStyle/>
        <a:p>
          <a:endParaRPr lang="fr-FR"/>
        </a:p>
      </dgm:t>
    </dgm:pt>
    <dgm:pt modelId="{42923B52-841F-4758-8E16-C89C369DB23C}" type="pres">
      <dgm:prSet presAssocID="{717BF256-766A-4EEF-A4D6-909A488E6347}" presName="Name0" presStyleCnt="0">
        <dgm:presLayoutVars>
          <dgm:chMax val="1"/>
          <dgm:dir/>
          <dgm:animLvl val="ctr"/>
          <dgm:resizeHandles val="exact"/>
        </dgm:presLayoutVars>
      </dgm:prSet>
      <dgm:spPr/>
    </dgm:pt>
    <dgm:pt modelId="{BF79F53A-48E4-4166-AD6D-7AADFC10E7BF}" type="pres">
      <dgm:prSet presAssocID="{E0F63E05-1E12-4F01-B9F0-150CF0DC2DAF}" presName="centerShape" presStyleLbl="node0" presStyleIdx="0" presStyleCnt="1" custScaleX="137075" custScaleY="149228"/>
      <dgm:spPr/>
    </dgm:pt>
    <dgm:pt modelId="{0A9C182E-318A-4429-BC5E-EAC01B703BD0}" type="pres">
      <dgm:prSet presAssocID="{2A37B434-E74D-4987-B949-ADBFFDF24AA1}" presName="node" presStyleLbl="node1" presStyleIdx="0" presStyleCnt="4">
        <dgm:presLayoutVars>
          <dgm:bulletEnabled val="1"/>
        </dgm:presLayoutVars>
      </dgm:prSet>
      <dgm:spPr/>
    </dgm:pt>
    <dgm:pt modelId="{E71F42A0-D16A-48BD-AB51-A43677874225}" type="pres">
      <dgm:prSet presAssocID="{2A37B434-E74D-4987-B949-ADBFFDF24AA1}" presName="dummy" presStyleCnt="0"/>
      <dgm:spPr/>
    </dgm:pt>
    <dgm:pt modelId="{420B1B79-16F8-4659-9B69-9E06314697DB}" type="pres">
      <dgm:prSet presAssocID="{A258BB8C-ADE7-4D9C-860B-3C2A78B12152}" presName="sibTrans" presStyleLbl="sibTrans2D1" presStyleIdx="0" presStyleCnt="4"/>
      <dgm:spPr/>
    </dgm:pt>
    <dgm:pt modelId="{F45C3B81-7146-4FB2-85C9-26156A208728}" type="pres">
      <dgm:prSet presAssocID="{11AD6F25-D581-4148-9AB0-54130FC2F8FF}" presName="node" presStyleLbl="node1" presStyleIdx="1" presStyleCnt="4" custScaleX="115104">
        <dgm:presLayoutVars>
          <dgm:bulletEnabled val="1"/>
        </dgm:presLayoutVars>
      </dgm:prSet>
      <dgm:spPr/>
    </dgm:pt>
    <dgm:pt modelId="{56E50D9F-D228-42A6-8270-5E7B04B2FB47}" type="pres">
      <dgm:prSet presAssocID="{11AD6F25-D581-4148-9AB0-54130FC2F8FF}" presName="dummy" presStyleCnt="0"/>
      <dgm:spPr/>
    </dgm:pt>
    <dgm:pt modelId="{63A89415-FA72-4941-B51C-0F12117777D5}" type="pres">
      <dgm:prSet presAssocID="{9C2B075D-0F07-4461-80D2-2D68E6A79ED9}" presName="sibTrans" presStyleLbl="sibTrans2D1" presStyleIdx="1" presStyleCnt="4"/>
      <dgm:spPr/>
    </dgm:pt>
    <dgm:pt modelId="{5369C8DA-FF28-4296-B83F-6FFA9D663876}" type="pres">
      <dgm:prSet presAssocID="{3C145F73-026A-4649-A705-E091A542B470}" presName="node" presStyleLbl="node1" presStyleIdx="2" presStyleCnt="4">
        <dgm:presLayoutVars>
          <dgm:bulletEnabled val="1"/>
        </dgm:presLayoutVars>
      </dgm:prSet>
      <dgm:spPr/>
    </dgm:pt>
    <dgm:pt modelId="{F37DF0FE-23A8-4E23-AE7B-910A97E5129A}" type="pres">
      <dgm:prSet presAssocID="{3C145F73-026A-4649-A705-E091A542B470}" presName="dummy" presStyleCnt="0"/>
      <dgm:spPr/>
    </dgm:pt>
    <dgm:pt modelId="{1415EFC9-3581-4A18-83C0-D294E48C659E}" type="pres">
      <dgm:prSet presAssocID="{334A7228-2516-4D1A-AFEF-DC2CB7DF4636}" presName="sibTrans" presStyleLbl="sibTrans2D1" presStyleIdx="2" presStyleCnt="4"/>
      <dgm:spPr/>
    </dgm:pt>
    <dgm:pt modelId="{320F2DC5-A60E-4AB0-AB19-D2F72429F2C6}" type="pres">
      <dgm:prSet presAssocID="{D545E3E3-A91B-4735-81D1-D75833A3947B}" presName="node" presStyleLbl="node1" presStyleIdx="3" presStyleCnt="4">
        <dgm:presLayoutVars>
          <dgm:bulletEnabled val="1"/>
        </dgm:presLayoutVars>
      </dgm:prSet>
      <dgm:spPr/>
    </dgm:pt>
    <dgm:pt modelId="{F8C59571-AC48-4DBE-A0AD-D4812F5FA027}" type="pres">
      <dgm:prSet presAssocID="{D545E3E3-A91B-4735-81D1-D75833A3947B}" presName="dummy" presStyleCnt="0"/>
      <dgm:spPr/>
    </dgm:pt>
    <dgm:pt modelId="{04DE8F63-A907-497B-9876-B4F71A396EAF}" type="pres">
      <dgm:prSet presAssocID="{63DD4EF5-A0BE-4223-B022-F5D3C01A5178}" presName="sibTrans" presStyleLbl="sibTrans2D1" presStyleIdx="3" presStyleCnt="4"/>
      <dgm:spPr/>
    </dgm:pt>
  </dgm:ptLst>
  <dgm:cxnLst>
    <dgm:cxn modelId="{07DA7607-F370-4476-B86F-B9041BA1DC27}" srcId="{E0F63E05-1E12-4F01-B9F0-150CF0DC2DAF}" destId="{D545E3E3-A91B-4735-81D1-D75833A3947B}" srcOrd="3" destOrd="0" parTransId="{CA8628C2-6857-4731-BA05-CD1645EAAD9A}" sibTransId="{63DD4EF5-A0BE-4223-B022-F5D3C01A5178}"/>
    <dgm:cxn modelId="{28888118-B3BD-4AA4-B625-8674A336C8B4}" srcId="{717BF256-766A-4EEF-A4D6-909A488E6347}" destId="{E0F63E05-1E12-4F01-B9F0-150CF0DC2DAF}" srcOrd="0" destOrd="0" parTransId="{7900E8A7-2FA9-45FF-85DB-997A86F5E9D8}" sibTransId="{FF9719E8-2B42-4E10-81B2-F8D086CA8863}"/>
    <dgm:cxn modelId="{0368FC1C-3858-41E1-A22D-81D82370C5FC}" type="presOf" srcId="{3C145F73-026A-4649-A705-E091A542B470}" destId="{5369C8DA-FF28-4296-B83F-6FFA9D663876}" srcOrd="0" destOrd="0" presId="urn:microsoft.com/office/officeart/2005/8/layout/radial6"/>
    <dgm:cxn modelId="{E6E81543-91F2-4343-9705-D0E91BF9472E}" type="presOf" srcId="{334A7228-2516-4D1A-AFEF-DC2CB7DF4636}" destId="{1415EFC9-3581-4A18-83C0-D294E48C659E}" srcOrd="0" destOrd="0" presId="urn:microsoft.com/office/officeart/2005/8/layout/radial6"/>
    <dgm:cxn modelId="{70904B65-CE91-4026-A606-255A5A5A04FE}" type="presOf" srcId="{A258BB8C-ADE7-4D9C-860B-3C2A78B12152}" destId="{420B1B79-16F8-4659-9B69-9E06314697DB}" srcOrd="0" destOrd="0" presId="urn:microsoft.com/office/officeart/2005/8/layout/radial6"/>
    <dgm:cxn modelId="{C7015C6F-30C7-462E-A965-63F996C8211B}" type="presOf" srcId="{E0F63E05-1E12-4F01-B9F0-150CF0DC2DAF}" destId="{BF79F53A-48E4-4166-AD6D-7AADFC10E7BF}" srcOrd="0" destOrd="0" presId="urn:microsoft.com/office/officeart/2005/8/layout/radial6"/>
    <dgm:cxn modelId="{720B3854-469E-4BEC-8203-101D73C364B3}" type="presOf" srcId="{717BF256-766A-4EEF-A4D6-909A488E6347}" destId="{42923B52-841F-4758-8E16-C89C369DB23C}" srcOrd="0" destOrd="0" presId="urn:microsoft.com/office/officeart/2005/8/layout/radial6"/>
    <dgm:cxn modelId="{FA6BF687-53B6-42D0-A483-8106F3995C51}" type="presOf" srcId="{2A37B434-E74D-4987-B949-ADBFFDF24AA1}" destId="{0A9C182E-318A-4429-BC5E-EAC01B703BD0}" srcOrd="0" destOrd="0" presId="urn:microsoft.com/office/officeart/2005/8/layout/radial6"/>
    <dgm:cxn modelId="{0534F79A-D1D1-401C-9D5F-ED3775B1C3F8}" type="presOf" srcId="{11AD6F25-D581-4148-9AB0-54130FC2F8FF}" destId="{F45C3B81-7146-4FB2-85C9-26156A208728}" srcOrd="0" destOrd="0" presId="urn:microsoft.com/office/officeart/2005/8/layout/radial6"/>
    <dgm:cxn modelId="{84D9F4B3-8A53-483E-80D9-A6C7171C09D7}" type="presOf" srcId="{D545E3E3-A91B-4735-81D1-D75833A3947B}" destId="{320F2DC5-A60E-4AB0-AB19-D2F72429F2C6}" srcOrd="0" destOrd="0" presId="urn:microsoft.com/office/officeart/2005/8/layout/radial6"/>
    <dgm:cxn modelId="{E678CBCF-3B9F-4079-9339-EB740CB8E4CC}" srcId="{E0F63E05-1E12-4F01-B9F0-150CF0DC2DAF}" destId="{2A37B434-E74D-4987-B949-ADBFFDF24AA1}" srcOrd="0" destOrd="0" parTransId="{2F5F8FAA-7DD5-493C-B35A-A732C087DB13}" sibTransId="{A258BB8C-ADE7-4D9C-860B-3C2A78B12152}"/>
    <dgm:cxn modelId="{9C9EE4D7-B509-4737-A152-B40B7C66EFFC}" type="presOf" srcId="{9C2B075D-0F07-4461-80D2-2D68E6A79ED9}" destId="{63A89415-FA72-4941-B51C-0F12117777D5}" srcOrd="0" destOrd="0" presId="urn:microsoft.com/office/officeart/2005/8/layout/radial6"/>
    <dgm:cxn modelId="{FCFE9BD8-11BD-4D9E-AF2E-FAED76C561BA}" srcId="{E0F63E05-1E12-4F01-B9F0-150CF0DC2DAF}" destId="{11AD6F25-D581-4148-9AB0-54130FC2F8FF}" srcOrd="1" destOrd="0" parTransId="{8347C5B4-D996-43C2-9291-FB3DD30300FA}" sibTransId="{9C2B075D-0F07-4461-80D2-2D68E6A79ED9}"/>
    <dgm:cxn modelId="{F66170E9-781D-4BA3-85CE-85CAB153DADC}" srcId="{E0F63E05-1E12-4F01-B9F0-150CF0DC2DAF}" destId="{3C145F73-026A-4649-A705-E091A542B470}" srcOrd="2" destOrd="0" parTransId="{F02DED0A-8FE1-4A1F-ADF7-B458EF62CC6B}" sibTransId="{334A7228-2516-4D1A-AFEF-DC2CB7DF4636}"/>
    <dgm:cxn modelId="{A3C0AEF5-64D0-41C6-9467-07A35D405AE4}" type="presOf" srcId="{63DD4EF5-A0BE-4223-B022-F5D3C01A5178}" destId="{04DE8F63-A907-497B-9876-B4F71A396EAF}" srcOrd="0" destOrd="0" presId="urn:microsoft.com/office/officeart/2005/8/layout/radial6"/>
    <dgm:cxn modelId="{99052929-041F-453D-97FF-2949C0FABFF9}" type="presParOf" srcId="{42923B52-841F-4758-8E16-C89C369DB23C}" destId="{BF79F53A-48E4-4166-AD6D-7AADFC10E7BF}" srcOrd="0" destOrd="0" presId="urn:microsoft.com/office/officeart/2005/8/layout/radial6"/>
    <dgm:cxn modelId="{C624D9FB-FE6F-4A6B-B2B2-9B4CADD6F052}" type="presParOf" srcId="{42923B52-841F-4758-8E16-C89C369DB23C}" destId="{0A9C182E-318A-4429-BC5E-EAC01B703BD0}" srcOrd="1" destOrd="0" presId="urn:microsoft.com/office/officeart/2005/8/layout/radial6"/>
    <dgm:cxn modelId="{D46BCAEB-23F1-49DE-9A26-3A57530FC460}" type="presParOf" srcId="{42923B52-841F-4758-8E16-C89C369DB23C}" destId="{E71F42A0-D16A-48BD-AB51-A43677874225}" srcOrd="2" destOrd="0" presId="urn:microsoft.com/office/officeart/2005/8/layout/radial6"/>
    <dgm:cxn modelId="{46BB1501-807D-4FDB-AB1F-4C44ED327DF5}" type="presParOf" srcId="{42923B52-841F-4758-8E16-C89C369DB23C}" destId="{420B1B79-16F8-4659-9B69-9E06314697DB}" srcOrd="3" destOrd="0" presId="urn:microsoft.com/office/officeart/2005/8/layout/radial6"/>
    <dgm:cxn modelId="{E89B399B-8611-458D-95ED-F76E8404FD12}" type="presParOf" srcId="{42923B52-841F-4758-8E16-C89C369DB23C}" destId="{F45C3B81-7146-4FB2-85C9-26156A208728}" srcOrd="4" destOrd="0" presId="urn:microsoft.com/office/officeart/2005/8/layout/radial6"/>
    <dgm:cxn modelId="{F596DEBD-DDBC-4D8F-AD24-6221A0D34503}" type="presParOf" srcId="{42923B52-841F-4758-8E16-C89C369DB23C}" destId="{56E50D9F-D228-42A6-8270-5E7B04B2FB47}" srcOrd="5" destOrd="0" presId="urn:microsoft.com/office/officeart/2005/8/layout/radial6"/>
    <dgm:cxn modelId="{FC1C535C-4BC2-4A81-A8D8-DF23487754FB}" type="presParOf" srcId="{42923B52-841F-4758-8E16-C89C369DB23C}" destId="{63A89415-FA72-4941-B51C-0F12117777D5}" srcOrd="6" destOrd="0" presId="urn:microsoft.com/office/officeart/2005/8/layout/radial6"/>
    <dgm:cxn modelId="{5FFD5E87-6343-4233-952A-27EA3152152D}" type="presParOf" srcId="{42923B52-841F-4758-8E16-C89C369DB23C}" destId="{5369C8DA-FF28-4296-B83F-6FFA9D663876}" srcOrd="7" destOrd="0" presId="urn:microsoft.com/office/officeart/2005/8/layout/radial6"/>
    <dgm:cxn modelId="{4402A69D-83F7-4A54-A94E-E0A2552246D2}" type="presParOf" srcId="{42923B52-841F-4758-8E16-C89C369DB23C}" destId="{F37DF0FE-23A8-4E23-AE7B-910A97E5129A}" srcOrd="8" destOrd="0" presId="urn:microsoft.com/office/officeart/2005/8/layout/radial6"/>
    <dgm:cxn modelId="{47BDBE81-4B0F-46DA-BA02-E433A8D2FF58}" type="presParOf" srcId="{42923B52-841F-4758-8E16-C89C369DB23C}" destId="{1415EFC9-3581-4A18-83C0-D294E48C659E}" srcOrd="9" destOrd="0" presId="urn:microsoft.com/office/officeart/2005/8/layout/radial6"/>
    <dgm:cxn modelId="{0F7CF7B0-CED7-41FB-83F0-C502C7879357}" type="presParOf" srcId="{42923B52-841F-4758-8E16-C89C369DB23C}" destId="{320F2DC5-A60E-4AB0-AB19-D2F72429F2C6}" srcOrd="10" destOrd="0" presId="urn:microsoft.com/office/officeart/2005/8/layout/radial6"/>
    <dgm:cxn modelId="{B50BB25A-DF39-45F8-B7ED-E9ADE4CD5FCB}" type="presParOf" srcId="{42923B52-841F-4758-8E16-C89C369DB23C}" destId="{F8C59571-AC48-4DBE-A0AD-D4812F5FA027}" srcOrd="11" destOrd="0" presId="urn:microsoft.com/office/officeart/2005/8/layout/radial6"/>
    <dgm:cxn modelId="{96621EDF-7795-420E-AA8A-DC42D44B2B6E}" type="presParOf" srcId="{42923B52-841F-4758-8E16-C89C369DB23C}" destId="{04DE8F63-A907-497B-9876-B4F71A396EA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7BF256-766A-4EEF-A4D6-909A488E6347}"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E0F63E05-1E12-4F01-B9F0-150CF0DC2DAF}">
      <dgm:prSet phldrT="[Texte]"/>
      <dgm:spPr>
        <a:blipFill rotWithShape="0">
          <a:blip xmlns:r="http://schemas.openxmlformats.org/officeDocument/2006/relationships" r:embed="rId1"/>
          <a:stretch>
            <a:fillRect/>
          </a:stretch>
        </a:blipFill>
      </dgm:spPr>
      <dgm:t>
        <a:bodyPr/>
        <a:lstStyle/>
        <a:p>
          <a:endParaRPr lang="fr-FR" dirty="0"/>
        </a:p>
      </dgm:t>
    </dgm:pt>
    <dgm:pt modelId="{7900E8A7-2FA9-45FF-85DB-997A86F5E9D8}" type="parTrans" cxnId="{28888118-B3BD-4AA4-B625-8674A336C8B4}">
      <dgm:prSet/>
      <dgm:spPr/>
      <dgm:t>
        <a:bodyPr/>
        <a:lstStyle/>
        <a:p>
          <a:endParaRPr lang="fr-FR"/>
        </a:p>
      </dgm:t>
    </dgm:pt>
    <dgm:pt modelId="{FF9719E8-2B42-4E10-81B2-F8D086CA8863}" type="sibTrans" cxnId="{28888118-B3BD-4AA4-B625-8674A336C8B4}">
      <dgm:prSet/>
      <dgm:spPr/>
      <dgm:t>
        <a:bodyPr/>
        <a:lstStyle/>
        <a:p>
          <a:endParaRPr lang="fr-FR"/>
        </a:p>
      </dgm:t>
    </dgm:pt>
    <dgm:pt modelId="{2A37B434-E74D-4987-B949-ADBFFDF24AA1}">
      <dgm:prSet phldrT="[Texte]" custT="1"/>
      <dgm:spPr/>
      <dgm:t>
        <a:bodyPr/>
        <a:lstStyle/>
        <a:p>
          <a:r>
            <a:rPr lang="fr-FR" sz="1400" dirty="0"/>
            <a:t>François: assistant social</a:t>
          </a:r>
        </a:p>
      </dgm:t>
    </dgm:pt>
    <dgm:pt modelId="{2F5F8FAA-7DD5-493C-B35A-A732C087DB13}" type="parTrans" cxnId="{E678CBCF-3B9F-4079-9339-EB740CB8E4CC}">
      <dgm:prSet/>
      <dgm:spPr/>
      <dgm:t>
        <a:bodyPr/>
        <a:lstStyle/>
        <a:p>
          <a:endParaRPr lang="fr-FR"/>
        </a:p>
      </dgm:t>
    </dgm:pt>
    <dgm:pt modelId="{A258BB8C-ADE7-4D9C-860B-3C2A78B12152}" type="sibTrans" cxnId="{E678CBCF-3B9F-4079-9339-EB740CB8E4CC}">
      <dgm:prSet/>
      <dgm:spPr/>
      <dgm:t>
        <a:bodyPr/>
        <a:lstStyle/>
        <a:p>
          <a:endParaRPr lang="fr-FR"/>
        </a:p>
      </dgm:t>
    </dgm:pt>
    <dgm:pt modelId="{11AD6F25-D581-4148-9AB0-54130FC2F8FF}">
      <dgm:prSet phldrT="[Texte]" custT="1"/>
      <dgm:spPr/>
      <dgm:t>
        <a:bodyPr/>
        <a:lstStyle/>
        <a:p>
          <a:r>
            <a:rPr lang="fr-FR" sz="1200" dirty="0"/>
            <a:t>Bernard: professeur de philosophie</a:t>
          </a:r>
        </a:p>
      </dgm:t>
    </dgm:pt>
    <dgm:pt modelId="{8347C5B4-D996-43C2-9291-FB3DD30300FA}" type="parTrans" cxnId="{FCFE9BD8-11BD-4D9E-AF2E-FAED76C561BA}">
      <dgm:prSet/>
      <dgm:spPr/>
      <dgm:t>
        <a:bodyPr/>
        <a:lstStyle/>
        <a:p>
          <a:endParaRPr lang="fr-FR"/>
        </a:p>
      </dgm:t>
    </dgm:pt>
    <dgm:pt modelId="{9C2B075D-0F07-4461-80D2-2D68E6A79ED9}" type="sibTrans" cxnId="{FCFE9BD8-11BD-4D9E-AF2E-FAED76C561BA}">
      <dgm:prSet/>
      <dgm:spPr/>
      <dgm:t>
        <a:bodyPr/>
        <a:lstStyle/>
        <a:p>
          <a:endParaRPr lang="fr-FR"/>
        </a:p>
      </dgm:t>
    </dgm:pt>
    <dgm:pt modelId="{3C145F73-026A-4649-A705-E091A542B470}">
      <dgm:prSet phldrT="[Texte]"/>
      <dgm:spPr/>
      <dgm:t>
        <a:bodyPr/>
        <a:lstStyle/>
        <a:p>
          <a:r>
            <a:rPr lang="fr-FR" dirty="0"/>
            <a:t>Vladimir: ingénieur logistique</a:t>
          </a:r>
        </a:p>
      </dgm:t>
    </dgm:pt>
    <dgm:pt modelId="{F02DED0A-8FE1-4A1F-ADF7-B458EF62CC6B}" type="parTrans" cxnId="{F66170E9-781D-4BA3-85CE-85CAB153DADC}">
      <dgm:prSet/>
      <dgm:spPr/>
      <dgm:t>
        <a:bodyPr/>
        <a:lstStyle/>
        <a:p>
          <a:endParaRPr lang="fr-FR"/>
        </a:p>
      </dgm:t>
    </dgm:pt>
    <dgm:pt modelId="{334A7228-2516-4D1A-AFEF-DC2CB7DF4636}" type="sibTrans" cxnId="{F66170E9-781D-4BA3-85CE-85CAB153DADC}">
      <dgm:prSet/>
      <dgm:spPr/>
      <dgm:t>
        <a:bodyPr/>
        <a:lstStyle/>
        <a:p>
          <a:endParaRPr lang="fr-FR"/>
        </a:p>
      </dgm:t>
    </dgm:pt>
    <dgm:pt modelId="{D545E3E3-A91B-4735-81D1-D75833A3947B}">
      <dgm:prSet phldrT="[Texte]" custT="1"/>
      <dgm:spPr/>
      <dgm:t>
        <a:bodyPr/>
        <a:lstStyle/>
        <a:p>
          <a:r>
            <a:rPr lang="fr-FR" sz="1400" dirty="0"/>
            <a:t>Noémie: artiste peintre</a:t>
          </a:r>
        </a:p>
      </dgm:t>
    </dgm:pt>
    <dgm:pt modelId="{CA8628C2-6857-4731-BA05-CD1645EAAD9A}" type="parTrans" cxnId="{07DA7607-F370-4476-B86F-B9041BA1DC27}">
      <dgm:prSet/>
      <dgm:spPr/>
      <dgm:t>
        <a:bodyPr/>
        <a:lstStyle/>
        <a:p>
          <a:endParaRPr lang="fr-FR"/>
        </a:p>
      </dgm:t>
    </dgm:pt>
    <dgm:pt modelId="{63DD4EF5-A0BE-4223-B022-F5D3C01A5178}" type="sibTrans" cxnId="{07DA7607-F370-4476-B86F-B9041BA1DC27}">
      <dgm:prSet/>
      <dgm:spPr/>
      <dgm:t>
        <a:bodyPr/>
        <a:lstStyle/>
        <a:p>
          <a:endParaRPr lang="fr-FR"/>
        </a:p>
      </dgm:t>
    </dgm:pt>
    <dgm:pt modelId="{42923B52-841F-4758-8E16-C89C369DB23C}" type="pres">
      <dgm:prSet presAssocID="{717BF256-766A-4EEF-A4D6-909A488E6347}" presName="Name0" presStyleCnt="0">
        <dgm:presLayoutVars>
          <dgm:chMax val="1"/>
          <dgm:dir/>
          <dgm:animLvl val="ctr"/>
          <dgm:resizeHandles val="exact"/>
        </dgm:presLayoutVars>
      </dgm:prSet>
      <dgm:spPr/>
    </dgm:pt>
    <dgm:pt modelId="{BF79F53A-48E4-4166-AD6D-7AADFC10E7BF}" type="pres">
      <dgm:prSet presAssocID="{E0F63E05-1E12-4F01-B9F0-150CF0DC2DAF}" presName="centerShape" presStyleLbl="node0" presStyleIdx="0" presStyleCnt="1" custScaleX="137075" custScaleY="149228"/>
      <dgm:spPr/>
    </dgm:pt>
    <dgm:pt modelId="{0A9C182E-318A-4429-BC5E-EAC01B703BD0}" type="pres">
      <dgm:prSet presAssocID="{2A37B434-E74D-4987-B949-ADBFFDF24AA1}" presName="node" presStyleLbl="node1" presStyleIdx="0" presStyleCnt="4">
        <dgm:presLayoutVars>
          <dgm:bulletEnabled val="1"/>
        </dgm:presLayoutVars>
      </dgm:prSet>
      <dgm:spPr/>
    </dgm:pt>
    <dgm:pt modelId="{E71F42A0-D16A-48BD-AB51-A43677874225}" type="pres">
      <dgm:prSet presAssocID="{2A37B434-E74D-4987-B949-ADBFFDF24AA1}" presName="dummy" presStyleCnt="0"/>
      <dgm:spPr/>
    </dgm:pt>
    <dgm:pt modelId="{420B1B79-16F8-4659-9B69-9E06314697DB}" type="pres">
      <dgm:prSet presAssocID="{A258BB8C-ADE7-4D9C-860B-3C2A78B12152}" presName="sibTrans" presStyleLbl="sibTrans2D1" presStyleIdx="0" presStyleCnt="4"/>
      <dgm:spPr/>
    </dgm:pt>
    <dgm:pt modelId="{F45C3B81-7146-4FB2-85C9-26156A208728}" type="pres">
      <dgm:prSet presAssocID="{11AD6F25-D581-4148-9AB0-54130FC2F8FF}" presName="node" presStyleLbl="node1" presStyleIdx="1" presStyleCnt="4" custScaleX="115104">
        <dgm:presLayoutVars>
          <dgm:bulletEnabled val="1"/>
        </dgm:presLayoutVars>
      </dgm:prSet>
      <dgm:spPr/>
    </dgm:pt>
    <dgm:pt modelId="{56E50D9F-D228-42A6-8270-5E7B04B2FB47}" type="pres">
      <dgm:prSet presAssocID="{11AD6F25-D581-4148-9AB0-54130FC2F8FF}" presName="dummy" presStyleCnt="0"/>
      <dgm:spPr/>
    </dgm:pt>
    <dgm:pt modelId="{63A89415-FA72-4941-B51C-0F12117777D5}" type="pres">
      <dgm:prSet presAssocID="{9C2B075D-0F07-4461-80D2-2D68E6A79ED9}" presName="sibTrans" presStyleLbl="sibTrans2D1" presStyleIdx="1" presStyleCnt="4"/>
      <dgm:spPr/>
    </dgm:pt>
    <dgm:pt modelId="{5369C8DA-FF28-4296-B83F-6FFA9D663876}" type="pres">
      <dgm:prSet presAssocID="{3C145F73-026A-4649-A705-E091A542B470}" presName="node" presStyleLbl="node1" presStyleIdx="2" presStyleCnt="4">
        <dgm:presLayoutVars>
          <dgm:bulletEnabled val="1"/>
        </dgm:presLayoutVars>
      </dgm:prSet>
      <dgm:spPr/>
    </dgm:pt>
    <dgm:pt modelId="{F37DF0FE-23A8-4E23-AE7B-910A97E5129A}" type="pres">
      <dgm:prSet presAssocID="{3C145F73-026A-4649-A705-E091A542B470}" presName="dummy" presStyleCnt="0"/>
      <dgm:spPr/>
    </dgm:pt>
    <dgm:pt modelId="{1415EFC9-3581-4A18-83C0-D294E48C659E}" type="pres">
      <dgm:prSet presAssocID="{334A7228-2516-4D1A-AFEF-DC2CB7DF4636}" presName="sibTrans" presStyleLbl="sibTrans2D1" presStyleIdx="2" presStyleCnt="4"/>
      <dgm:spPr/>
    </dgm:pt>
    <dgm:pt modelId="{320F2DC5-A60E-4AB0-AB19-D2F72429F2C6}" type="pres">
      <dgm:prSet presAssocID="{D545E3E3-A91B-4735-81D1-D75833A3947B}" presName="node" presStyleLbl="node1" presStyleIdx="3" presStyleCnt="4">
        <dgm:presLayoutVars>
          <dgm:bulletEnabled val="1"/>
        </dgm:presLayoutVars>
      </dgm:prSet>
      <dgm:spPr/>
    </dgm:pt>
    <dgm:pt modelId="{F8C59571-AC48-4DBE-A0AD-D4812F5FA027}" type="pres">
      <dgm:prSet presAssocID="{D545E3E3-A91B-4735-81D1-D75833A3947B}" presName="dummy" presStyleCnt="0"/>
      <dgm:spPr/>
    </dgm:pt>
    <dgm:pt modelId="{04DE8F63-A907-497B-9876-B4F71A396EAF}" type="pres">
      <dgm:prSet presAssocID="{63DD4EF5-A0BE-4223-B022-F5D3C01A5178}" presName="sibTrans" presStyleLbl="sibTrans2D1" presStyleIdx="3" presStyleCnt="4"/>
      <dgm:spPr/>
    </dgm:pt>
  </dgm:ptLst>
  <dgm:cxnLst>
    <dgm:cxn modelId="{07DA7607-F370-4476-B86F-B9041BA1DC27}" srcId="{E0F63E05-1E12-4F01-B9F0-150CF0DC2DAF}" destId="{D545E3E3-A91B-4735-81D1-D75833A3947B}" srcOrd="3" destOrd="0" parTransId="{CA8628C2-6857-4731-BA05-CD1645EAAD9A}" sibTransId="{63DD4EF5-A0BE-4223-B022-F5D3C01A5178}"/>
    <dgm:cxn modelId="{28888118-B3BD-4AA4-B625-8674A336C8B4}" srcId="{717BF256-766A-4EEF-A4D6-909A488E6347}" destId="{E0F63E05-1E12-4F01-B9F0-150CF0DC2DAF}" srcOrd="0" destOrd="0" parTransId="{7900E8A7-2FA9-45FF-85DB-997A86F5E9D8}" sibTransId="{FF9719E8-2B42-4E10-81B2-F8D086CA8863}"/>
    <dgm:cxn modelId="{0368FC1C-3858-41E1-A22D-81D82370C5FC}" type="presOf" srcId="{3C145F73-026A-4649-A705-E091A542B470}" destId="{5369C8DA-FF28-4296-B83F-6FFA9D663876}" srcOrd="0" destOrd="0" presId="urn:microsoft.com/office/officeart/2005/8/layout/radial6"/>
    <dgm:cxn modelId="{E6E81543-91F2-4343-9705-D0E91BF9472E}" type="presOf" srcId="{334A7228-2516-4D1A-AFEF-DC2CB7DF4636}" destId="{1415EFC9-3581-4A18-83C0-D294E48C659E}" srcOrd="0" destOrd="0" presId="urn:microsoft.com/office/officeart/2005/8/layout/radial6"/>
    <dgm:cxn modelId="{70904B65-CE91-4026-A606-255A5A5A04FE}" type="presOf" srcId="{A258BB8C-ADE7-4D9C-860B-3C2A78B12152}" destId="{420B1B79-16F8-4659-9B69-9E06314697DB}" srcOrd="0" destOrd="0" presId="urn:microsoft.com/office/officeart/2005/8/layout/radial6"/>
    <dgm:cxn modelId="{C7015C6F-30C7-462E-A965-63F996C8211B}" type="presOf" srcId="{E0F63E05-1E12-4F01-B9F0-150CF0DC2DAF}" destId="{BF79F53A-48E4-4166-AD6D-7AADFC10E7BF}" srcOrd="0" destOrd="0" presId="urn:microsoft.com/office/officeart/2005/8/layout/radial6"/>
    <dgm:cxn modelId="{720B3854-469E-4BEC-8203-101D73C364B3}" type="presOf" srcId="{717BF256-766A-4EEF-A4D6-909A488E6347}" destId="{42923B52-841F-4758-8E16-C89C369DB23C}" srcOrd="0" destOrd="0" presId="urn:microsoft.com/office/officeart/2005/8/layout/radial6"/>
    <dgm:cxn modelId="{FA6BF687-53B6-42D0-A483-8106F3995C51}" type="presOf" srcId="{2A37B434-E74D-4987-B949-ADBFFDF24AA1}" destId="{0A9C182E-318A-4429-BC5E-EAC01B703BD0}" srcOrd="0" destOrd="0" presId="urn:microsoft.com/office/officeart/2005/8/layout/radial6"/>
    <dgm:cxn modelId="{0534F79A-D1D1-401C-9D5F-ED3775B1C3F8}" type="presOf" srcId="{11AD6F25-D581-4148-9AB0-54130FC2F8FF}" destId="{F45C3B81-7146-4FB2-85C9-26156A208728}" srcOrd="0" destOrd="0" presId="urn:microsoft.com/office/officeart/2005/8/layout/radial6"/>
    <dgm:cxn modelId="{84D9F4B3-8A53-483E-80D9-A6C7171C09D7}" type="presOf" srcId="{D545E3E3-A91B-4735-81D1-D75833A3947B}" destId="{320F2DC5-A60E-4AB0-AB19-D2F72429F2C6}" srcOrd="0" destOrd="0" presId="urn:microsoft.com/office/officeart/2005/8/layout/radial6"/>
    <dgm:cxn modelId="{E678CBCF-3B9F-4079-9339-EB740CB8E4CC}" srcId="{E0F63E05-1E12-4F01-B9F0-150CF0DC2DAF}" destId="{2A37B434-E74D-4987-B949-ADBFFDF24AA1}" srcOrd="0" destOrd="0" parTransId="{2F5F8FAA-7DD5-493C-B35A-A732C087DB13}" sibTransId="{A258BB8C-ADE7-4D9C-860B-3C2A78B12152}"/>
    <dgm:cxn modelId="{9C9EE4D7-B509-4737-A152-B40B7C66EFFC}" type="presOf" srcId="{9C2B075D-0F07-4461-80D2-2D68E6A79ED9}" destId="{63A89415-FA72-4941-B51C-0F12117777D5}" srcOrd="0" destOrd="0" presId="urn:microsoft.com/office/officeart/2005/8/layout/radial6"/>
    <dgm:cxn modelId="{FCFE9BD8-11BD-4D9E-AF2E-FAED76C561BA}" srcId="{E0F63E05-1E12-4F01-B9F0-150CF0DC2DAF}" destId="{11AD6F25-D581-4148-9AB0-54130FC2F8FF}" srcOrd="1" destOrd="0" parTransId="{8347C5B4-D996-43C2-9291-FB3DD30300FA}" sibTransId="{9C2B075D-0F07-4461-80D2-2D68E6A79ED9}"/>
    <dgm:cxn modelId="{F66170E9-781D-4BA3-85CE-85CAB153DADC}" srcId="{E0F63E05-1E12-4F01-B9F0-150CF0DC2DAF}" destId="{3C145F73-026A-4649-A705-E091A542B470}" srcOrd="2" destOrd="0" parTransId="{F02DED0A-8FE1-4A1F-ADF7-B458EF62CC6B}" sibTransId="{334A7228-2516-4D1A-AFEF-DC2CB7DF4636}"/>
    <dgm:cxn modelId="{A3C0AEF5-64D0-41C6-9467-07A35D405AE4}" type="presOf" srcId="{63DD4EF5-A0BE-4223-B022-F5D3C01A5178}" destId="{04DE8F63-A907-497B-9876-B4F71A396EAF}" srcOrd="0" destOrd="0" presId="urn:microsoft.com/office/officeart/2005/8/layout/radial6"/>
    <dgm:cxn modelId="{99052929-041F-453D-97FF-2949C0FABFF9}" type="presParOf" srcId="{42923B52-841F-4758-8E16-C89C369DB23C}" destId="{BF79F53A-48E4-4166-AD6D-7AADFC10E7BF}" srcOrd="0" destOrd="0" presId="urn:microsoft.com/office/officeart/2005/8/layout/radial6"/>
    <dgm:cxn modelId="{C624D9FB-FE6F-4A6B-B2B2-9B4CADD6F052}" type="presParOf" srcId="{42923B52-841F-4758-8E16-C89C369DB23C}" destId="{0A9C182E-318A-4429-BC5E-EAC01B703BD0}" srcOrd="1" destOrd="0" presId="urn:microsoft.com/office/officeart/2005/8/layout/radial6"/>
    <dgm:cxn modelId="{D46BCAEB-23F1-49DE-9A26-3A57530FC460}" type="presParOf" srcId="{42923B52-841F-4758-8E16-C89C369DB23C}" destId="{E71F42A0-D16A-48BD-AB51-A43677874225}" srcOrd="2" destOrd="0" presId="urn:microsoft.com/office/officeart/2005/8/layout/radial6"/>
    <dgm:cxn modelId="{46BB1501-807D-4FDB-AB1F-4C44ED327DF5}" type="presParOf" srcId="{42923B52-841F-4758-8E16-C89C369DB23C}" destId="{420B1B79-16F8-4659-9B69-9E06314697DB}" srcOrd="3" destOrd="0" presId="urn:microsoft.com/office/officeart/2005/8/layout/radial6"/>
    <dgm:cxn modelId="{E89B399B-8611-458D-95ED-F76E8404FD12}" type="presParOf" srcId="{42923B52-841F-4758-8E16-C89C369DB23C}" destId="{F45C3B81-7146-4FB2-85C9-26156A208728}" srcOrd="4" destOrd="0" presId="urn:microsoft.com/office/officeart/2005/8/layout/radial6"/>
    <dgm:cxn modelId="{F596DEBD-DDBC-4D8F-AD24-6221A0D34503}" type="presParOf" srcId="{42923B52-841F-4758-8E16-C89C369DB23C}" destId="{56E50D9F-D228-42A6-8270-5E7B04B2FB47}" srcOrd="5" destOrd="0" presId="urn:microsoft.com/office/officeart/2005/8/layout/radial6"/>
    <dgm:cxn modelId="{FC1C535C-4BC2-4A81-A8D8-DF23487754FB}" type="presParOf" srcId="{42923B52-841F-4758-8E16-C89C369DB23C}" destId="{63A89415-FA72-4941-B51C-0F12117777D5}" srcOrd="6" destOrd="0" presId="urn:microsoft.com/office/officeart/2005/8/layout/radial6"/>
    <dgm:cxn modelId="{5FFD5E87-6343-4233-952A-27EA3152152D}" type="presParOf" srcId="{42923B52-841F-4758-8E16-C89C369DB23C}" destId="{5369C8DA-FF28-4296-B83F-6FFA9D663876}" srcOrd="7" destOrd="0" presId="urn:microsoft.com/office/officeart/2005/8/layout/radial6"/>
    <dgm:cxn modelId="{4402A69D-83F7-4A54-A94E-E0A2552246D2}" type="presParOf" srcId="{42923B52-841F-4758-8E16-C89C369DB23C}" destId="{F37DF0FE-23A8-4E23-AE7B-910A97E5129A}" srcOrd="8" destOrd="0" presId="urn:microsoft.com/office/officeart/2005/8/layout/radial6"/>
    <dgm:cxn modelId="{47BDBE81-4B0F-46DA-BA02-E433A8D2FF58}" type="presParOf" srcId="{42923B52-841F-4758-8E16-C89C369DB23C}" destId="{1415EFC9-3581-4A18-83C0-D294E48C659E}" srcOrd="9" destOrd="0" presId="urn:microsoft.com/office/officeart/2005/8/layout/radial6"/>
    <dgm:cxn modelId="{0F7CF7B0-CED7-41FB-83F0-C502C7879357}" type="presParOf" srcId="{42923B52-841F-4758-8E16-C89C369DB23C}" destId="{320F2DC5-A60E-4AB0-AB19-D2F72429F2C6}" srcOrd="10" destOrd="0" presId="urn:microsoft.com/office/officeart/2005/8/layout/radial6"/>
    <dgm:cxn modelId="{B50BB25A-DF39-45F8-B7ED-E9ADE4CD5FCB}" type="presParOf" srcId="{42923B52-841F-4758-8E16-C89C369DB23C}" destId="{F8C59571-AC48-4DBE-A0AD-D4812F5FA027}" srcOrd="11" destOrd="0" presId="urn:microsoft.com/office/officeart/2005/8/layout/radial6"/>
    <dgm:cxn modelId="{96621EDF-7795-420E-AA8A-DC42D44B2B6E}" type="presParOf" srcId="{42923B52-841F-4758-8E16-C89C369DB23C}" destId="{04DE8F63-A907-497B-9876-B4F71A396EA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BD8EF-3B1B-435B-80EA-391F6BB72F58}">
      <dsp:nvSpPr>
        <dsp:cNvPr id="0" name=""/>
        <dsp:cNvSpPr/>
      </dsp:nvSpPr>
      <dsp:spPr>
        <a:xfrm>
          <a:off x="4549161" y="0"/>
          <a:ext cx="2228590" cy="222893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41F9B-1390-422C-8C3D-BF96999825EA}">
      <dsp:nvSpPr>
        <dsp:cNvPr id="0" name=""/>
        <dsp:cNvSpPr/>
      </dsp:nvSpPr>
      <dsp:spPr>
        <a:xfrm>
          <a:off x="5009369" y="692574"/>
          <a:ext cx="1303152" cy="843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Secondaire:</a:t>
          </a:r>
          <a:r>
            <a:rPr lang="fr-FR" sz="1400" kern="1200" dirty="0"/>
            <a:t> </a:t>
          </a:r>
          <a:r>
            <a:rPr lang="fr-FR" sz="1200" kern="1200" dirty="0"/>
            <a:t>Fondamentaux, culture générale et scientifique</a:t>
          </a:r>
        </a:p>
      </dsp:txBody>
      <dsp:txXfrm>
        <a:off x="5009369" y="692574"/>
        <a:ext cx="1303152" cy="843317"/>
      </dsp:txXfrm>
    </dsp:sp>
    <dsp:sp modelId="{44D88A4D-8A38-4495-94CF-04FBF52DA907}">
      <dsp:nvSpPr>
        <dsp:cNvPr id="0" name=""/>
        <dsp:cNvSpPr/>
      </dsp:nvSpPr>
      <dsp:spPr>
        <a:xfrm>
          <a:off x="3930177" y="1280685"/>
          <a:ext cx="2228590" cy="222893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08DAE-3B9E-4139-8B4B-4628252C80B8}">
      <dsp:nvSpPr>
        <dsp:cNvPr id="0" name=""/>
        <dsp:cNvSpPr/>
      </dsp:nvSpPr>
      <dsp:spPr>
        <a:xfrm>
          <a:off x="4411150" y="1975162"/>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préparatoire</a:t>
          </a:r>
          <a:r>
            <a:rPr lang="fr-FR" sz="1600" b="1" kern="1200" dirty="0">
              <a:solidFill>
                <a:schemeClr val="accent5">
                  <a:lumMod val="75000"/>
                </a:schemeClr>
              </a:solidFill>
            </a:rPr>
            <a:t>: </a:t>
          </a:r>
          <a:r>
            <a:rPr lang="fr-FR" sz="1200" kern="1200" dirty="0"/>
            <a:t>Fondamentaux, culture générale et scientifique </a:t>
          </a:r>
        </a:p>
      </dsp:txBody>
      <dsp:txXfrm>
        <a:off x="4411150" y="1975162"/>
        <a:ext cx="1238385" cy="619044"/>
      </dsp:txXfrm>
    </dsp:sp>
    <dsp:sp modelId="{BD3A02C4-84DE-483F-B92D-E4B93D325442}">
      <dsp:nvSpPr>
        <dsp:cNvPr id="0" name=""/>
        <dsp:cNvSpPr/>
      </dsp:nvSpPr>
      <dsp:spPr>
        <a:xfrm>
          <a:off x="4707778" y="2714627"/>
          <a:ext cx="1914704" cy="191547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34FC39-FD3D-47BC-BC62-83C654849EFC}">
      <dsp:nvSpPr>
        <dsp:cNvPr id="0" name=""/>
        <dsp:cNvSpPr/>
      </dsp:nvSpPr>
      <dsp:spPr>
        <a:xfrm>
          <a:off x="5044682" y="3382751"/>
          <a:ext cx="1238385" cy="619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chemeClr val="accent5">
                  <a:lumMod val="75000"/>
                </a:schemeClr>
              </a:solidFill>
            </a:rPr>
            <a:t>Cycle ingénieur</a:t>
          </a:r>
          <a:r>
            <a:rPr lang="fr-FR" sz="1400" kern="1200" dirty="0"/>
            <a:t>: </a:t>
          </a:r>
          <a:r>
            <a:rPr lang="fr-FR" sz="1200" kern="1200" dirty="0"/>
            <a:t>vers la pratique et le professionnel</a:t>
          </a:r>
        </a:p>
      </dsp:txBody>
      <dsp:txXfrm>
        <a:off x="5044682" y="3382751"/>
        <a:ext cx="1238385" cy="619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4F401-A4D7-4F81-BCEB-A7B155057F17}">
      <dsp:nvSpPr>
        <dsp:cNvPr id="0" name=""/>
        <dsp:cNvSpPr/>
      </dsp:nvSpPr>
      <dsp:spPr>
        <a:xfrm>
          <a:off x="2207"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fr-FR" sz="35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r>
            <a:rPr lang="fr-FR" sz="3500" kern="1200" dirty="0">
              <a:latin typeface="Gotham Light"/>
              <a:cs typeface="Times New Roman" panose="02020603050405020304" pitchFamily="18" charset="0"/>
            </a:rPr>
            <a:t>Communication</a:t>
          </a:r>
          <a:r>
            <a:rPr lang="fr-FR" sz="3500" kern="1200" dirty="0">
              <a:latin typeface="Gotham Light"/>
            </a:rPr>
            <a:t> </a:t>
          </a:r>
        </a:p>
        <a:p>
          <a:pPr marL="0" lvl="0" indent="0" algn="ctr" defTabSz="1555750">
            <a:lnSpc>
              <a:spcPct val="90000"/>
            </a:lnSpc>
            <a:spcBef>
              <a:spcPct val="0"/>
            </a:spcBef>
            <a:spcAft>
              <a:spcPct val="35000"/>
            </a:spcAft>
            <a:buNone/>
          </a:pPr>
          <a:r>
            <a:rPr lang="fr-FR" sz="2000" kern="1200" dirty="0">
              <a:latin typeface="Gotham Light"/>
              <a:cs typeface="Times New Roman" panose="02020603050405020304" pitchFamily="18" charset="0"/>
            </a:rPr>
            <a:t> </a:t>
          </a:r>
          <a:r>
            <a:rPr lang="fr-FR" sz="1800" kern="1200" dirty="0">
              <a:latin typeface="Gotham Light"/>
              <a:cs typeface="Times New Roman" panose="02020603050405020304" pitchFamily="18" charset="0"/>
            </a:rPr>
            <a:t>Sensibilisation à la communication</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 Expression écrite et orale</a:t>
          </a:r>
        </a:p>
        <a:p>
          <a:pPr marL="0" lvl="0" indent="0" algn="ctr" defTabSz="1555750">
            <a:lnSpc>
              <a:spcPct val="90000"/>
            </a:lnSpc>
            <a:spcBef>
              <a:spcPct val="0"/>
            </a:spcBef>
            <a:spcAft>
              <a:spcPct val="35000"/>
            </a:spcAft>
            <a:buNone/>
          </a:pPr>
          <a:r>
            <a:rPr lang="fr-FR" sz="1800" kern="1200" dirty="0">
              <a:latin typeface="Gotham Light"/>
              <a:cs typeface="Times New Roman" panose="02020603050405020304" pitchFamily="18" charset="0"/>
            </a:rPr>
            <a:t>Projet personnel et professionnel</a:t>
          </a: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a:p>
          <a:pPr marL="0" lvl="0" indent="0" algn="ctr" defTabSz="1555750">
            <a:lnSpc>
              <a:spcPct val="90000"/>
            </a:lnSpc>
            <a:spcBef>
              <a:spcPct val="0"/>
            </a:spcBef>
            <a:spcAft>
              <a:spcPct val="35000"/>
            </a:spcAft>
            <a:buNone/>
          </a:pPr>
          <a:endParaRPr lang="fr-FR" sz="1800" kern="1200" dirty="0">
            <a:latin typeface="Times New Roman" panose="02020603050405020304" pitchFamily="18" charset="0"/>
            <a:cs typeface="Times New Roman" panose="02020603050405020304" pitchFamily="18" charset="0"/>
          </a:endParaRPr>
        </a:p>
      </dsp:txBody>
      <dsp:txXfrm>
        <a:off x="2207" y="1856037"/>
        <a:ext cx="3435027" cy="1856037"/>
      </dsp:txXfrm>
    </dsp:sp>
    <dsp:sp modelId="{E73692FD-0EA9-4AF4-8818-DC949CB06D4B}">
      <dsp:nvSpPr>
        <dsp:cNvPr id="0" name=""/>
        <dsp:cNvSpPr/>
      </dsp:nvSpPr>
      <dsp:spPr>
        <a:xfrm>
          <a:off x="1067513" y="428014"/>
          <a:ext cx="1304416" cy="124593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A8A42A-5586-45E5-9296-77A9E1AF2A8B}">
      <dsp:nvSpPr>
        <dsp:cNvPr id="0" name=""/>
        <dsp:cNvSpPr/>
      </dsp:nvSpPr>
      <dsp:spPr>
        <a:xfrm>
          <a:off x="3540286"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fr-FR" sz="3600" kern="1200" dirty="0">
              <a:latin typeface="Gotham Light"/>
              <a:cs typeface="Times New Roman" panose="02020603050405020304" pitchFamily="18" charset="0"/>
            </a:rPr>
            <a:t>Ouverture et cultures</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Ouverture culturelle </a:t>
          </a:r>
        </a:p>
        <a:p>
          <a:pPr marL="0" lvl="0" indent="0" algn="ctr" defTabSz="1600200">
            <a:lnSpc>
              <a:spcPct val="90000"/>
            </a:lnSpc>
            <a:spcBef>
              <a:spcPct val="0"/>
            </a:spcBef>
            <a:spcAft>
              <a:spcPct val="35000"/>
            </a:spcAft>
            <a:buNone/>
          </a:pPr>
          <a:r>
            <a:rPr lang="fr-FR" sz="2000" kern="1200" dirty="0">
              <a:latin typeface="Gotham Light"/>
              <a:cs typeface="Times New Roman" panose="02020603050405020304" pitchFamily="18" charset="0"/>
            </a:rPr>
            <a:t>Communication et management interculturels</a:t>
          </a:r>
        </a:p>
      </dsp:txBody>
      <dsp:txXfrm>
        <a:off x="3540286" y="1856037"/>
        <a:ext cx="3435027" cy="1856037"/>
      </dsp:txXfrm>
    </dsp:sp>
    <dsp:sp modelId="{A06CBD9D-A2D2-44C0-9E64-762C5081B351}">
      <dsp:nvSpPr>
        <dsp:cNvPr id="0" name=""/>
        <dsp:cNvSpPr/>
      </dsp:nvSpPr>
      <dsp:spPr>
        <a:xfrm>
          <a:off x="4583349" y="350981"/>
          <a:ext cx="1348901" cy="1399999"/>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3F5846-387D-4E54-A525-DC350237F9BC}">
      <dsp:nvSpPr>
        <dsp:cNvPr id="0" name=""/>
        <dsp:cNvSpPr/>
      </dsp:nvSpPr>
      <dsp:spPr>
        <a:xfrm>
          <a:off x="7078364" y="0"/>
          <a:ext cx="3435027" cy="464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endParaRPr lang="fr-FR" sz="3200" kern="1200" dirty="0">
            <a:latin typeface="Times New Roman" panose="02020603050405020304" pitchFamily="18" charset="0"/>
            <a:cs typeface="Times New Roman" panose="02020603050405020304" pitchFamily="18" charset="0"/>
          </a:endParaRPr>
        </a:p>
        <a:p>
          <a:pPr marL="0" lvl="0" indent="0" algn="ctr" defTabSz="1422400">
            <a:lnSpc>
              <a:spcPct val="90000"/>
            </a:lnSpc>
            <a:spcBef>
              <a:spcPct val="0"/>
            </a:spcBef>
            <a:spcAft>
              <a:spcPct val="35000"/>
            </a:spcAft>
            <a:buNone/>
          </a:pPr>
          <a:r>
            <a:rPr lang="fr-FR" sz="3200" kern="1200" dirty="0">
              <a:latin typeface="Gotham Light"/>
              <a:cs typeface="Times New Roman" panose="02020603050405020304" pitchFamily="18" charset="0"/>
            </a:rPr>
            <a:t>Relations humaines et professionnelles</a:t>
          </a:r>
        </a:p>
        <a:p>
          <a:pPr marL="0" lvl="0" indent="0" algn="ctr" defTabSz="1422400">
            <a:lnSpc>
              <a:spcPct val="90000"/>
            </a:lnSpc>
            <a:spcBef>
              <a:spcPct val="0"/>
            </a:spcBef>
            <a:spcAft>
              <a:spcPct val="35000"/>
            </a:spcAft>
            <a:buNone/>
          </a:pPr>
          <a:r>
            <a:rPr lang="fr-FR" sz="1800" kern="1200" dirty="0">
              <a:latin typeface="Gotham Light"/>
              <a:cs typeface="Times New Roman" panose="02020603050405020304" pitchFamily="18" charset="0"/>
            </a:rPr>
            <a:t>Travail en équipe, Ecoute et conduite d’entretien, Animation de réunion, Management d’équipe, RPS </a:t>
          </a:r>
        </a:p>
        <a:p>
          <a:pPr marL="0" lvl="0" indent="0" algn="ctr" defTabSz="1422400">
            <a:lnSpc>
              <a:spcPct val="90000"/>
            </a:lnSpc>
            <a:spcBef>
              <a:spcPct val="0"/>
            </a:spcBef>
            <a:spcAft>
              <a:spcPct val="35000"/>
            </a:spcAft>
            <a:buNone/>
          </a:pPr>
          <a:endParaRPr lang="fr-FR" sz="3600" kern="1200" dirty="0">
            <a:latin typeface="Times New Roman" panose="02020603050405020304" pitchFamily="18" charset="0"/>
            <a:cs typeface="Times New Roman" panose="02020603050405020304" pitchFamily="18" charset="0"/>
          </a:endParaRPr>
        </a:p>
      </dsp:txBody>
      <dsp:txXfrm>
        <a:off x="7078364" y="1856037"/>
        <a:ext cx="3435027" cy="1856037"/>
      </dsp:txXfrm>
    </dsp:sp>
    <dsp:sp modelId="{2AF9701D-2807-4139-9122-E5BDB419F1CA}">
      <dsp:nvSpPr>
        <dsp:cNvPr id="0" name=""/>
        <dsp:cNvSpPr/>
      </dsp:nvSpPr>
      <dsp:spPr>
        <a:xfrm>
          <a:off x="8147811" y="321013"/>
          <a:ext cx="1373948" cy="1265370"/>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8E3DDE-6E06-4201-A373-8089F50F8BCF}">
      <dsp:nvSpPr>
        <dsp:cNvPr id="0" name=""/>
        <dsp:cNvSpPr/>
      </dsp:nvSpPr>
      <dsp:spPr>
        <a:xfrm>
          <a:off x="331813" y="4093128"/>
          <a:ext cx="9674352" cy="415854"/>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4A673-EC1A-47BA-A0F9-EAEC2ABE5988}">
      <dsp:nvSpPr>
        <dsp:cNvPr id="0" name=""/>
        <dsp:cNvSpPr/>
      </dsp:nvSpPr>
      <dsp:spPr>
        <a:xfrm>
          <a:off x="0" y="50688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A5E831-3920-4741-8721-F247B8DEBAA8}">
      <dsp:nvSpPr>
        <dsp:cNvPr id="0" name=""/>
        <dsp:cNvSpPr/>
      </dsp:nvSpPr>
      <dsp:spPr>
        <a:xfrm>
          <a:off x="405906" y="4932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CEF3: le couronnement </a:t>
          </a:r>
        </a:p>
      </dsp:txBody>
      <dsp:txXfrm>
        <a:off x="450578" y="93999"/>
        <a:ext cx="5593351" cy="825776"/>
      </dsp:txXfrm>
    </dsp:sp>
    <dsp:sp modelId="{BBA9B2DE-BAC0-4696-B4F5-96DE0C41F2B3}">
      <dsp:nvSpPr>
        <dsp:cNvPr id="0" name=""/>
        <dsp:cNvSpPr/>
      </dsp:nvSpPr>
      <dsp:spPr>
        <a:xfrm>
          <a:off x="0" y="191304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F4545D-15E8-4630-A9FE-2754CF71369C}">
      <dsp:nvSpPr>
        <dsp:cNvPr id="0" name=""/>
        <dsp:cNvSpPr/>
      </dsp:nvSpPr>
      <dsp:spPr>
        <a:xfrm>
          <a:off x="405906" y="145548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CEF2?</a:t>
          </a:r>
        </a:p>
      </dsp:txBody>
      <dsp:txXfrm>
        <a:off x="450578" y="1500159"/>
        <a:ext cx="5593351" cy="825776"/>
      </dsp:txXfrm>
    </dsp:sp>
    <dsp:sp modelId="{864DAD67-FFF7-422F-B864-FC44B3C78372}">
      <dsp:nvSpPr>
        <dsp:cNvPr id="0" name=""/>
        <dsp:cNvSpPr/>
      </dsp:nvSpPr>
      <dsp:spPr>
        <a:xfrm>
          <a:off x="0" y="3319207"/>
          <a:ext cx="8118136"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1B7C1D-3652-4CEE-B1F5-55422A56C295}">
      <dsp:nvSpPr>
        <dsp:cNvPr id="0" name=""/>
        <dsp:cNvSpPr/>
      </dsp:nvSpPr>
      <dsp:spPr>
        <a:xfrm>
          <a:off x="405906" y="2861647"/>
          <a:ext cx="5682695"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4792" tIns="0" rIns="214792" bIns="0" numCol="1" spcCol="1270" anchor="ctr" anchorCtr="0">
          <a:noAutofit/>
        </a:bodyPr>
        <a:lstStyle/>
        <a:p>
          <a:pPr marL="0" lvl="0" indent="0" algn="l" defTabSz="1377950">
            <a:lnSpc>
              <a:spcPct val="90000"/>
            </a:lnSpc>
            <a:spcBef>
              <a:spcPct val="0"/>
            </a:spcBef>
            <a:spcAft>
              <a:spcPct val="35000"/>
            </a:spcAft>
            <a:buNone/>
          </a:pPr>
          <a:r>
            <a:rPr lang="fr-FR" sz="3100" kern="1200" dirty="0"/>
            <a:t>CEF1?</a:t>
          </a:r>
        </a:p>
      </dsp:txBody>
      <dsp:txXfrm>
        <a:off x="450578" y="2906319"/>
        <a:ext cx="5593351" cy="825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C2381-CA2D-4477-B162-295BDE9938F1}">
      <dsp:nvSpPr>
        <dsp:cNvPr id="0" name=""/>
        <dsp:cNvSpPr/>
      </dsp:nvSpPr>
      <dsp:spPr>
        <a:xfrm>
          <a:off x="3026492" y="1276076"/>
          <a:ext cx="2262524" cy="1338067"/>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a:off x="3091811" y="1341395"/>
        <a:ext cx="2131886" cy="1207429"/>
      </dsp:txXfrm>
    </dsp:sp>
    <dsp:sp modelId="{7F257ED3-37D4-4F2B-A19A-0FEEDAC1145A}">
      <dsp:nvSpPr>
        <dsp:cNvPr id="0" name=""/>
        <dsp:cNvSpPr/>
      </dsp:nvSpPr>
      <dsp:spPr>
        <a:xfrm rot="16216166">
          <a:off x="3827775" y="941380"/>
          <a:ext cx="669399" cy="0"/>
        </a:xfrm>
        <a:custGeom>
          <a:avLst/>
          <a:gdLst/>
          <a:ahLst/>
          <a:cxnLst/>
          <a:rect l="0" t="0" r="0" b="0"/>
          <a:pathLst>
            <a:path>
              <a:moveTo>
                <a:pt x="0" y="0"/>
              </a:moveTo>
              <a:lnTo>
                <a:pt x="66939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4FB3E9-6E23-45D6-8E0E-44AC13E32C9D}">
      <dsp:nvSpPr>
        <dsp:cNvPr id="0" name=""/>
        <dsp:cNvSpPr/>
      </dsp:nvSpPr>
      <dsp:spPr>
        <a:xfrm>
          <a:off x="2315386" y="81322"/>
          <a:ext cx="3699796" cy="525361"/>
        </a:xfrm>
        <a:prstGeom prst="roundRect">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Aura, charisme et maîtrise</a:t>
          </a:r>
        </a:p>
      </dsp:txBody>
      <dsp:txXfrm>
        <a:off x="2341032" y="106968"/>
        <a:ext cx="3648504" cy="474069"/>
      </dsp:txXfrm>
    </dsp:sp>
    <dsp:sp modelId="{B159523E-4D48-46CF-876E-A288BD3665DD}">
      <dsp:nvSpPr>
        <dsp:cNvPr id="0" name=""/>
        <dsp:cNvSpPr/>
      </dsp:nvSpPr>
      <dsp:spPr>
        <a:xfrm rot="21579439">
          <a:off x="5289013" y="1936754"/>
          <a:ext cx="531363" cy="0"/>
        </a:xfrm>
        <a:custGeom>
          <a:avLst/>
          <a:gdLst/>
          <a:ahLst/>
          <a:cxnLst/>
          <a:rect l="0" t="0" r="0" b="0"/>
          <a:pathLst>
            <a:path>
              <a:moveTo>
                <a:pt x="0" y="0"/>
              </a:moveTo>
              <a:lnTo>
                <a:pt x="53136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3BD232-3AE3-449A-93C4-24CA71C70A78}">
      <dsp:nvSpPr>
        <dsp:cNvPr id="0" name=""/>
        <dsp:cNvSpPr/>
      </dsp:nvSpPr>
      <dsp:spPr>
        <a:xfrm>
          <a:off x="5820371" y="1570564"/>
          <a:ext cx="2584723" cy="713743"/>
        </a:xfrm>
        <a:prstGeom prst="roundRect">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 force des histoires</a:t>
          </a:r>
        </a:p>
      </dsp:txBody>
      <dsp:txXfrm>
        <a:off x="5855213" y="1605406"/>
        <a:ext cx="2515039" cy="644059"/>
      </dsp:txXfrm>
    </dsp:sp>
    <dsp:sp modelId="{499B63B1-7CA8-4200-9C61-03B798F4255E}">
      <dsp:nvSpPr>
        <dsp:cNvPr id="0" name=""/>
        <dsp:cNvSpPr/>
      </dsp:nvSpPr>
      <dsp:spPr>
        <a:xfrm rot="3491472">
          <a:off x="4441566" y="2849815"/>
          <a:ext cx="554644" cy="0"/>
        </a:xfrm>
        <a:custGeom>
          <a:avLst/>
          <a:gdLst/>
          <a:ahLst/>
          <a:cxnLst/>
          <a:rect l="0" t="0" r="0" b="0"/>
          <a:pathLst>
            <a:path>
              <a:moveTo>
                <a:pt x="0" y="0"/>
              </a:moveTo>
              <a:lnTo>
                <a:pt x="55464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7E773-9FAC-4C61-A63A-1B7328EA24FE}">
      <dsp:nvSpPr>
        <dsp:cNvPr id="0" name=""/>
        <dsp:cNvSpPr/>
      </dsp:nvSpPr>
      <dsp:spPr>
        <a:xfrm>
          <a:off x="4472691" y="3085487"/>
          <a:ext cx="1586966" cy="1293414"/>
        </a:xfrm>
        <a:prstGeom prst="roundRect">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3 idées clés: espoir-changement-unité</a:t>
          </a:r>
        </a:p>
      </dsp:txBody>
      <dsp:txXfrm>
        <a:off x="4535830" y="3148626"/>
        <a:ext cx="1460688" cy="1167136"/>
      </dsp:txXfrm>
    </dsp:sp>
    <dsp:sp modelId="{D73D3987-2096-49F8-B700-2B0FB43043F7}">
      <dsp:nvSpPr>
        <dsp:cNvPr id="0" name=""/>
        <dsp:cNvSpPr/>
      </dsp:nvSpPr>
      <dsp:spPr>
        <a:xfrm rot="7287529">
          <a:off x="3016530" y="3024374"/>
          <a:ext cx="961835" cy="0"/>
        </a:xfrm>
        <a:custGeom>
          <a:avLst/>
          <a:gdLst/>
          <a:ahLst/>
          <a:cxnLst/>
          <a:rect l="0" t="0" r="0" b="0"/>
          <a:pathLst>
            <a:path>
              <a:moveTo>
                <a:pt x="0" y="0"/>
              </a:moveTo>
              <a:lnTo>
                <a:pt x="96183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744-1994-4DE1-8B5D-23B62C570608}">
      <dsp:nvSpPr>
        <dsp:cNvPr id="0" name=""/>
        <dsp:cNvSpPr/>
      </dsp:nvSpPr>
      <dsp:spPr>
        <a:xfrm>
          <a:off x="2077539" y="3434604"/>
          <a:ext cx="1973710" cy="595180"/>
        </a:xfrm>
        <a:prstGeom prst="roundRect">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des images</a:t>
          </a:r>
        </a:p>
      </dsp:txBody>
      <dsp:txXfrm>
        <a:off x="2106593" y="3463658"/>
        <a:ext cx="1915602" cy="537072"/>
      </dsp:txXfrm>
    </dsp:sp>
    <dsp:sp modelId="{6C714095-3F6D-4A14-B656-BC46FC643BFC}">
      <dsp:nvSpPr>
        <dsp:cNvPr id="0" name=""/>
        <dsp:cNvSpPr/>
      </dsp:nvSpPr>
      <dsp:spPr>
        <a:xfrm rot="10822473">
          <a:off x="2526883" y="1936081"/>
          <a:ext cx="499614" cy="0"/>
        </a:xfrm>
        <a:custGeom>
          <a:avLst/>
          <a:gdLst/>
          <a:ahLst/>
          <a:cxnLst/>
          <a:rect l="0" t="0" r="0" b="0"/>
          <a:pathLst>
            <a:path>
              <a:moveTo>
                <a:pt x="0" y="0"/>
              </a:moveTo>
              <a:lnTo>
                <a:pt x="49961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843A08-5B57-4DD6-BEB7-11576A4D77A0}">
      <dsp:nvSpPr>
        <dsp:cNvPr id="0" name=""/>
        <dsp:cNvSpPr/>
      </dsp:nvSpPr>
      <dsp:spPr>
        <a:xfrm>
          <a:off x="383308" y="1663672"/>
          <a:ext cx="2143579" cy="527539"/>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Times New Roman" panose="02020603050405020304" pitchFamily="18" charset="0"/>
              <a:cs typeface="Times New Roman" panose="02020603050405020304" pitchFamily="18" charset="0"/>
            </a:rPr>
            <a:t>L’art du contraste </a:t>
          </a:r>
        </a:p>
      </dsp:txBody>
      <dsp:txXfrm>
        <a:off x="409060" y="1689424"/>
        <a:ext cx="2092075" cy="476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E8F63-A907-497B-9876-B4F71A396EAF}">
      <dsp:nvSpPr>
        <dsp:cNvPr id="0" name=""/>
        <dsp:cNvSpPr/>
      </dsp:nvSpPr>
      <dsp:spPr>
        <a:xfrm>
          <a:off x="2312938" y="450463"/>
          <a:ext cx="3008652" cy="3008652"/>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5EFC9-3581-4A18-83C0-D294E48C659E}">
      <dsp:nvSpPr>
        <dsp:cNvPr id="0" name=""/>
        <dsp:cNvSpPr/>
      </dsp:nvSpPr>
      <dsp:spPr>
        <a:xfrm>
          <a:off x="2312938" y="450463"/>
          <a:ext cx="3008652" cy="3008652"/>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A89415-FA72-4941-B51C-0F12117777D5}">
      <dsp:nvSpPr>
        <dsp:cNvPr id="0" name=""/>
        <dsp:cNvSpPr/>
      </dsp:nvSpPr>
      <dsp:spPr>
        <a:xfrm>
          <a:off x="2312938" y="450463"/>
          <a:ext cx="3008652" cy="3008652"/>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0B1B79-16F8-4659-9B69-9E06314697DB}">
      <dsp:nvSpPr>
        <dsp:cNvPr id="0" name=""/>
        <dsp:cNvSpPr/>
      </dsp:nvSpPr>
      <dsp:spPr>
        <a:xfrm>
          <a:off x="2312938" y="450463"/>
          <a:ext cx="3008652" cy="3008652"/>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9F53A-48E4-4166-AD6D-7AADFC10E7BF}">
      <dsp:nvSpPr>
        <dsp:cNvPr id="0" name=""/>
        <dsp:cNvSpPr/>
      </dsp:nvSpPr>
      <dsp:spPr>
        <a:xfrm>
          <a:off x="2868030" y="921396"/>
          <a:ext cx="1898468" cy="2066786"/>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fr-FR" sz="6500" kern="1200" dirty="0"/>
        </a:p>
      </dsp:txBody>
      <dsp:txXfrm>
        <a:off x="3146054" y="1224070"/>
        <a:ext cx="1342420" cy="1461438"/>
      </dsp:txXfrm>
    </dsp:sp>
    <dsp:sp modelId="{0A9C182E-318A-4429-BC5E-EAC01B703BD0}">
      <dsp:nvSpPr>
        <dsp:cNvPr id="0" name=""/>
        <dsp:cNvSpPr/>
      </dsp:nvSpPr>
      <dsp:spPr>
        <a:xfrm>
          <a:off x="3332519" y="620"/>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François: assistant social</a:t>
          </a:r>
        </a:p>
      </dsp:txBody>
      <dsp:txXfrm>
        <a:off x="3474497" y="142598"/>
        <a:ext cx="685533" cy="685533"/>
      </dsp:txXfrm>
    </dsp:sp>
    <dsp:sp modelId="{F45C3B81-7146-4FB2-85C9-26156A208728}">
      <dsp:nvSpPr>
        <dsp:cNvPr id="0" name=""/>
        <dsp:cNvSpPr/>
      </dsp:nvSpPr>
      <dsp:spPr>
        <a:xfrm>
          <a:off x="4728728" y="1470045"/>
          <a:ext cx="1115921"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Bernard: professeur de philosophie</a:t>
          </a:r>
        </a:p>
      </dsp:txBody>
      <dsp:txXfrm>
        <a:off x="4892151" y="1612023"/>
        <a:ext cx="789075" cy="685533"/>
      </dsp:txXfrm>
    </dsp:sp>
    <dsp:sp modelId="{5369C8DA-FF28-4296-B83F-6FFA9D663876}">
      <dsp:nvSpPr>
        <dsp:cNvPr id="0" name=""/>
        <dsp:cNvSpPr/>
      </dsp:nvSpPr>
      <dsp:spPr>
        <a:xfrm>
          <a:off x="3332519" y="2939469"/>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Vladimir: ingénieur logistique</a:t>
          </a:r>
        </a:p>
      </dsp:txBody>
      <dsp:txXfrm>
        <a:off x="3474497" y="3081447"/>
        <a:ext cx="685533" cy="685533"/>
      </dsp:txXfrm>
    </dsp:sp>
    <dsp:sp modelId="{320F2DC5-A60E-4AB0-AB19-D2F72429F2C6}">
      <dsp:nvSpPr>
        <dsp:cNvPr id="0" name=""/>
        <dsp:cNvSpPr/>
      </dsp:nvSpPr>
      <dsp:spPr>
        <a:xfrm>
          <a:off x="1863094" y="1470045"/>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Noémie: artiste peintre</a:t>
          </a:r>
        </a:p>
      </dsp:txBody>
      <dsp:txXfrm>
        <a:off x="2005072" y="1612023"/>
        <a:ext cx="685533" cy="6855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E8F63-A907-497B-9876-B4F71A396EAF}">
      <dsp:nvSpPr>
        <dsp:cNvPr id="0" name=""/>
        <dsp:cNvSpPr/>
      </dsp:nvSpPr>
      <dsp:spPr>
        <a:xfrm>
          <a:off x="2312938" y="450463"/>
          <a:ext cx="3008652" cy="3008652"/>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5EFC9-3581-4A18-83C0-D294E48C659E}">
      <dsp:nvSpPr>
        <dsp:cNvPr id="0" name=""/>
        <dsp:cNvSpPr/>
      </dsp:nvSpPr>
      <dsp:spPr>
        <a:xfrm>
          <a:off x="2312938" y="450463"/>
          <a:ext cx="3008652" cy="3008652"/>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A89415-FA72-4941-B51C-0F12117777D5}">
      <dsp:nvSpPr>
        <dsp:cNvPr id="0" name=""/>
        <dsp:cNvSpPr/>
      </dsp:nvSpPr>
      <dsp:spPr>
        <a:xfrm>
          <a:off x="2312938" y="450463"/>
          <a:ext cx="3008652" cy="3008652"/>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0B1B79-16F8-4659-9B69-9E06314697DB}">
      <dsp:nvSpPr>
        <dsp:cNvPr id="0" name=""/>
        <dsp:cNvSpPr/>
      </dsp:nvSpPr>
      <dsp:spPr>
        <a:xfrm>
          <a:off x="2312938" y="450463"/>
          <a:ext cx="3008652" cy="3008652"/>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9F53A-48E4-4166-AD6D-7AADFC10E7BF}">
      <dsp:nvSpPr>
        <dsp:cNvPr id="0" name=""/>
        <dsp:cNvSpPr/>
      </dsp:nvSpPr>
      <dsp:spPr>
        <a:xfrm>
          <a:off x="2868030" y="921396"/>
          <a:ext cx="1898468" cy="2066786"/>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fr-FR" sz="6500" kern="1200" dirty="0"/>
        </a:p>
      </dsp:txBody>
      <dsp:txXfrm>
        <a:off x="3146054" y="1224070"/>
        <a:ext cx="1342420" cy="1461438"/>
      </dsp:txXfrm>
    </dsp:sp>
    <dsp:sp modelId="{0A9C182E-318A-4429-BC5E-EAC01B703BD0}">
      <dsp:nvSpPr>
        <dsp:cNvPr id="0" name=""/>
        <dsp:cNvSpPr/>
      </dsp:nvSpPr>
      <dsp:spPr>
        <a:xfrm>
          <a:off x="3332519" y="620"/>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François: assistant social</a:t>
          </a:r>
        </a:p>
      </dsp:txBody>
      <dsp:txXfrm>
        <a:off x="3474497" y="142598"/>
        <a:ext cx="685533" cy="685533"/>
      </dsp:txXfrm>
    </dsp:sp>
    <dsp:sp modelId="{F45C3B81-7146-4FB2-85C9-26156A208728}">
      <dsp:nvSpPr>
        <dsp:cNvPr id="0" name=""/>
        <dsp:cNvSpPr/>
      </dsp:nvSpPr>
      <dsp:spPr>
        <a:xfrm>
          <a:off x="4728728" y="1470045"/>
          <a:ext cx="1115921"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Bernard: professeur de philosophie</a:t>
          </a:r>
        </a:p>
      </dsp:txBody>
      <dsp:txXfrm>
        <a:off x="4892151" y="1612023"/>
        <a:ext cx="789075" cy="685533"/>
      </dsp:txXfrm>
    </dsp:sp>
    <dsp:sp modelId="{5369C8DA-FF28-4296-B83F-6FFA9D663876}">
      <dsp:nvSpPr>
        <dsp:cNvPr id="0" name=""/>
        <dsp:cNvSpPr/>
      </dsp:nvSpPr>
      <dsp:spPr>
        <a:xfrm>
          <a:off x="3332519" y="2939469"/>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Vladimir: ingénieur logistique</a:t>
          </a:r>
        </a:p>
      </dsp:txBody>
      <dsp:txXfrm>
        <a:off x="3474497" y="3081447"/>
        <a:ext cx="685533" cy="685533"/>
      </dsp:txXfrm>
    </dsp:sp>
    <dsp:sp modelId="{320F2DC5-A60E-4AB0-AB19-D2F72429F2C6}">
      <dsp:nvSpPr>
        <dsp:cNvPr id="0" name=""/>
        <dsp:cNvSpPr/>
      </dsp:nvSpPr>
      <dsp:spPr>
        <a:xfrm>
          <a:off x="1863094" y="1470045"/>
          <a:ext cx="969489" cy="969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Noémie: artiste peintre</a:t>
          </a:r>
        </a:p>
      </dsp:txBody>
      <dsp:txXfrm>
        <a:off x="2005072" y="1612023"/>
        <a:ext cx="685533" cy="68553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51047-25D4-4CBA-90E3-BC628AAB9026}" type="datetimeFigureOut">
              <a:rPr lang="fr-FR" smtClean="0"/>
              <a:t>24/10/2023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2B17C-8E2A-4A55-B204-26F954B0F9E0}" type="slidenum">
              <a:rPr lang="fr-FR" smtClean="0"/>
              <a:t>‹N°›</a:t>
            </a:fld>
            <a:endParaRPr lang="fr-FR"/>
          </a:p>
        </p:txBody>
      </p:sp>
    </p:spTree>
    <p:extLst>
      <p:ext uri="{BB962C8B-B14F-4D97-AF65-F5344CB8AC3E}">
        <p14:creationId xmlns:p14="http://schemas.microsoft.com/office/powerpoint/2010/main" val="447322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irn.info/publications-de-Jean-Fran&#231;ois-Dortier--43693.htm"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cairn.info/magazine-sciences-humaines-2009-11.htm" TargetMode="External"/><Relationship Id="rId4" Type="http://schemas.openxmlformats.org/officeDocument/2006/relationships/hyperlink" Target="https://www.cairn.info/magazine-sciences-humaines.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 détail des différents cours d’éthique (4 pour le moment : éthique et recherche, éthique générale, éthique et sciences, éthique et technologie) seront prochainement disponibles, ils sont toujours en cours de construction. Ce sont de nouveaux modules, en lien avec la nouvelle politique de CY de prise en compte forte de l’éthique et des différents impacts des ingénieurs dans notre société. Ils permettent une ouverture philosophique, historique, technologique sur des questionnements liés aux valeurs, aux statuts des sciences, aux problématiques éthiques, aux enjeux humains et environnementaux, aux résolutions de problèmes, etc.</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90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des objectifs complémentaires étroitement liés à celui énoncé :</a:t>
            </a:r>
          </a:p>
          <a:p>
            <a:pPr marL="171450" indent="-171450">
              <a:buFontTx/>
              <a:buChar char="-"/>
            </a:pPr>
            <a:r>
              <a:rPr lang="fr-FR" dirty="0"/>
              <a:t>L’amélioration des compétences techniques et humaines permettent d’optimiser les performances professionnelles, mais les compétences humaines sont transversales et peuvent se transférer dans votre sphère privée (relations familiales, amicales, etc.) ou votre sphère public élargi (citoyen), au-delà du professionnel.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 travail de réflexion sur les enjeux humains des développements techniques et technologiques.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ouverture aux disciplines et développements issus des SHS (recherche et paradigme)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Une occasion de continuer d’élargir sa culture générale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un avenir proche (fin d’année 2020-2021 dans le meilleur des cas), le département réalisera une maquette compétences détaillée.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3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Quelques règles imposées par l’enseignant. Réflexion possible sur l’impact d’une participation collective à la création de normes pour le groupe. Selon le temps disponible : expliciter en quoi certains points sont nécessaires.</a:t>
            </a:r>
          </a:p>
          <a:p>
            <a:r>
              <a:rPr lang="fr-FR"/>
              <a:t>Quelques exemples :</a:t>
            </a:r>
          </a:p>
          <a:p>
            <a:pPr marL="171450" indent="-171450">
              <a:buFontTx/>
              <a:buChar char="-"/>
            </a:pPr>
            <a:r>
              <a:rPr lang="fr-FR"/>
              <a:t>Présence : le format spécifique nécessite de vivre les expériences et de partager avec autrui (différent d’un cours magistral)</a:t>
            </a:r>
          </a:p>
          <a:p>
            <a:pPr marL="171450" indent="-171450">
              <a:buFontTx/>
              <a:buChar char="-"/>
            </a:pPr>
            <a:r>
              <a:rPr lang="fr-FR"/>
              <a:t>Ponctualité : question de bienséance mais aussi de temps disponible pour travailler/apprendre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t>Respect, bienveillance, écoute, attention envers autrui, confidentialité : il faut la création et le maintien d’un sentiment de sécurité minimal pour pouvoir échanger/partager sur des points privés (au-delà des convenances sociales). Pour cela, il faut savoir être bienveillant (respect, écoute) pour inviter autrui dans cette relation. La confidentialité est dans ce sens une forme de respect pour la parole de l’autre. </a:t>
            </a:r>
          </a:p>
          <a:p>
            <a:pPr marL="171450" indent="-171450">
              <a:buFontTx/>
              <a:buChar char="-"/>
            </a:pPr>
            <a:r>
              <a:rPr lang="fr-FR"/>
              <a:t>Non-jugement et participation : le jugement entrave la participation, car il est vécu comme une attaque identitaire</a:t>
            </a:r>
          </a:p>
          <a:p>
            <a:pPr marL="171450" indent="-171450">
              <a:buFontTx/>
              <a:buChar char="-"/>
            </a:pPr>
            <a:r>
              <a:rPr lang="fr-FR"/>
              <a:t>Créativité et liberté d’expression : à mon sens, davantage une « invitation à » que d’une règle imposée </a:t>
            </a:r>
          </a:p>
          <a:p>
            <a:pPr marL="0" indent="0">
              <a:buFontTx/>
              <a:buNone/>
            </a:pPr>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4FFB53-A129-4CBF-920B-CDFD7F23C0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41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Tiré</a:t>
            </a:r>
            <a:r>
              <a:rPr lang="fr-FR" baseline="0" dirty="0"/>
              <a:t> de l’article «  la rhétorique d’Aristote à Barak Obama » </a:t>
            </a:r>
            <a:r>
              <a:rPr lang="fr-FR" dirty="0">
                <a:hlinkClick r:id="rId3"/>
              </a:rPr>
              <a:t>Jean-François </a:t>
            </a:r>
            <a:r>
              <a:rPr lang="fr-FR" dirty="0" err="1">
                <a:hlinkClick r:id="rId3"/>
              </a:rPr>
              <a:t>Dortier</a:t>
            </a:r>
            <a:r>
              <a:rPr lang="fr-FR" dirty="0"/>
              <a:t> Dans </a:t>
            </a:r>
            <a:r>
              <a:rPr lang="fr-FR" dirty="0">
                <a:hlinkClick r:id="rId4"/>
              </a:rPr>
              <a:t>Sciences Humaines</a:t>
            </a:r>
            <a:r>
              <a:rPr lang="fr-FR" dirty="0"/>
              <a:t> </a:t>
            </a:r>
            <a:r>
              <a:rPr lang="fr-FR" b="1" dirty="0">
                <a:hlinkClick r:id="rId5"/>
              </a:rPr>
              <a:t>2009/11 (N°209)</a:t>
            </a:r>
            <a:r>
              <a:rPr lang="fr-FR" dirty="0"/>
              <a:t>, page 2 </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17</a:t>
            </a:fld>
            <a:endParaRPr lang="fr-FR"/>
          </a:p>
        </p:txBody>
      </p:sp>
    </p:spTree>
    <p:extLst>
      <p:ext uri="{BB962C8B-B14F-4D97-AF65-F5344CB8AC3E}">
        <p14:creationId xmlns:p14="http://schemas.microsoft.com/office/powerpoint/2010/main" val="367978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Ecclésia</a:t>
            </a:r>
            <a:r>
              <a:rPr lang="fr-FR" baseline="0" dirty="0"/>
              <a:t> </a:t>
            </a:r>
            <a:r>
              <a:rPr lang="fr-FR" dirty="0"/>
              <a:t>désigne l’Assemblée du peuple citoyen dans de nombreuses </a:t>
            </a:r>
            <a:r>
              <a:rPr lang="fr-FR" dirty="0" err="1"/>
              <a:t>poleis</a:t>
            </a:r>
            <a:r>
              <a:rPr lang="fr-FR" dirty="0"/>
              <a:t> antiques et notamment dans la cité d’Athènes.</a:t>
            </a:r>
            <a:r>
              <a:rPr lang="fr-FR" baseline="0" dirty="0"/>
              <a:t>  </a:t>
            </a:r>
            <a:r>
              <a:rPr lang="fr-FR" baseline="0" dirty="0" err="1"/>
              <a:t>Poleis</a:t>
            </a:r>
            <a:r>
              <a:rPr lang="fr-FR" baseline="0" dirty="0"/>
              <a:t> (pluriel de polis) désigne en Grèce Antique une cité Etat, c’est-à-dire une communauté de citoyens libres et autonomes. Dans la pensée Grecque Antique, </a:t>
            </a:r>
            <a:r>
              <a:rPr lang="fr-FR" dirty="0"/>
              <a:t>la cité représente avant tout une structure humaine et sociale, et non une organisation administrative. Ecclésia</a:t>
            </a:r>
            <a:r>
              <a:rPr lang="fr-FR" baseline="0" dirty="0"/>
              <a:t> était le  lieu de la parole, du bien-dire, de l’art oratoire…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18</a:t>
            </a:fld>
            <a:endParaRPr lang="fr-FR"/>
          </a:p>
        </p:txBody>
      </p:sp>
    </p:spTree>
    <p:extLst>
      <p:ext uri="{BB962C8B-B14F-4D97-AF65-F5344CB8AC3E}">
        <p14:creationId xmlns:p14="http://schemas.microsoft.com/office/powerpoint/2010/main" val="343596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Rappelez</a:t>
            </a:r>
            <a:r>
              <a:rPr lang="fr-FR" baseline="0" dirty="0"/>
              <a:t> vous : donnez de la pertinence, des sensations et de la cohérence à votre discours! </a:t>
            </a:r>
            <a:endParaRPr lang="fr-FR" dirty="0"/>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19</a:t>
            </a:fld>
            <a:endParaRPr lang="fr-FR"/>
          </a:p>
        </p:txBody>
      </p:sp>
    </p:spTree>
    <p:extLst>
      <p:ext uri="{BB962C8B-B14F-4D97-AF65-F5344CB8AC3E}">
        <p14:creationId xmlns:p14="http://schemas.microsoft.com/office/powerpoint/2010/main" val="11570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3 idées clés: Espoir, Changement, Unité</a:t>
            </a:r>
          </a:p>
        </p:txBody>
      </p:sp>
      <p:sp>
        <p:nvSpPr>
          <p:cNvPr id="4" name="Espace réservé du numéro de diapositive 3"/>
          <p:cNvSpPr>
            <a:spLocks noGrp="1"/>
          </p:cNvSpPr>
          <p:nvPr>
            <p:ph type="sldNum" sz="quarter" idx="10"/>
          </p:nvPr>
        </p:nvSpPr>
        <p:spPr/>
        <p:txBody>
          <a:bodyPr/>
          <a:lstStyle/>
          <a:p>
            <a:fld id="{20B3A67B-60E2-4522-9DDB-56F0D3CF7523}" type="slidenum">
              <a:rPr lang="fr-FR" smtClean="0"/>
              <a:t>22</a:t>
            </a:fld>
            <a:endParaRPr lang="fr-FR"/>
          </a:p>
        </p:txBody>
      </p:sp>
    </p:spTree>
    <p:extLst>
      <p:ext uri="{BB962C8B-B14F-4D97-AF65-F5344CB8AC3E}">
        <p14:creationId xmlns:p14="http://schemas.microsoft.com/office/powerpoint/2010/main" val="80498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Souvenez vous pendant le séminaire</a:t>
            </a:r>
            <a:r>
              <a:rPr lang="fr-FR" baseline="0" dirty="0"/>
              <a:t> de sensibilisation à la com  le schéma du discours selon Aristote</a:t>
            </a:r>
          </a:p>
          <a:p>
            <a:endParaRPr lang="fr-FR" dirty="0"/>
          </a:p>
        </p:txBody>
      </p:sp>
      <p:sp>
        <p:nvSpPr>
          <p:cNvPr id="4" name="Espace réservé du numéro de diapositive 3"/>
          <p:cNvSpPr>
            <a:spLocks noGrp="1"/>
          </p:cNvSpPr>
          <p:nvPr>
            <p:ph type="sldNum" sz="quarter" idx="10"/>
          </p:nvPr>
        </p:nvSpPr>
        <p:spPr/>
        <p:txBody>
          <a:bodyPr/>
          <a:lstStyle/>
          <a:p>
            <a:fld id="{82EB9F8F-EDA3-4B69-8871-6899305E383A}" type="slidenum">
              <a:rPr lang="fr-FR" smtClean="0"/>
              <a:t>56</a:t>
            </a:fld>
            <a:endParaRPr lang="fr-FR"/>
          </a:p>
        </p:txBody>
      </p:sp>
    </p:spTree>
    <p:extLst>
      <p:ext uri="{BB962C8B-B14F-4D97-AF65-F5344CB8AC3E}">
        <p14:creationId xmlns:p14="http://schemas.microsoft.com/office/powerpoint/2010/main" val="271663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55C58C-059D-4755-8A70-AA810D1D0408}"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44413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E69F90-7360-4B37-B97F-B13A81B9B9FD}"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69777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9EF782-9556-4188-86D2-6CDE640C8A81}"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790193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1C589A9D-1124-473B-A5CC-F00F6AECE01A}" type="datetime1">
              <a:rPr lang="fr-FR" smtClean="0"/>
              <a:t>24/10/2023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684256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3152604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9BBFC8E3-AF12-4FE4-9BA4-090B5F7CBCCD}" type="datetime1">
              <a:rPr lang="fr-FR" smtClean="0"/>
              <a:t>24/10/2023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708536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AFDC5CBA-E865-4008-AA7F-57ECEB23DF27}" type="datetime1">
              <a:rPr lang="fr-FR" smtClean="0"/>
              <a:t>24/10/2023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4252581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D33F915-D341-4B3F-B475-90F23A4B745C}" type="datetime1">
              <a:rPr lang="fr-FR" smtClean="0"/>
              <a:t>24/10/2023</a:t>
            </a:fld>
            <a:endParaRPr lang="fr-FR"/>
          </a:p>
        </p:txBody>
      </p:sp>
      <p:sp>
        <p:nvSpPr>
          <p:cNvPr id="8" name="Espace réservé du pied de page 7"/>
          <p:cNvSpPr>
            <a:spLocks noGrp="1"/>
          </p:cNvSpPr>
          <p:nvPr>
            <p:ph type="ftr" sz="quarter" idx="11"/>
          </p:nvPr>
        </p:nvSpPr>
        <p:spPr/>
        <p:txBody>
          <a:bodyPr/>
          <a:lstStyle/>
          <a:p>
            <a:r>
              <a:rPr lang="fr-FR"/>
              <a:t>Départements LANGUES et RELATIONS HUMAINES</a:t>
            </a:r>
          </a:p>
        </p:txBody>
      </p:sp>
      <p:sp>
        <p:nvSpPr>
          <p:cNvPr id="9" name="Espace réservé du numéro de diapositive 8"/>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988941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EDBD2D28-D4CD-4682-89FF-3B1CC0A3D362}" type="datetime1">
              <a:rPr lang="fr-FR" smtClean="0"/>
              <a:t>24/10/2023</a:t>
            </a:fld>
            <a:endParaRPr lang="fr-FR"/>
          </a:p>
        </p:txBody>
      </p:sp>
      <p:sp>
        <p:nvSpPr>
          <p:cNvPr id="4" name="Espace réservé du pied de page 3"/>
          <p:cNvSpPr>
            <a:spLocks noGrp="1"/>
          </p:cNvSpPr>
          <p:nvPr>
            <p:ph type="ftr" sz="quarter" idx="11"/>
          </p:nvPr>
        </p:nvSpPr>
        <p:spPr/>
        <p:txBody>
          <a:bodyPr/>
          <a:lstStyle/>
          <a:p>
            <a:r>
              <a:rPr lang="fr-FR"/>
              <a:t>Départements LANGUES et RELATIONS HUMAINES</a:t>
            </a:r>
          </a:p>
        </p:txBody>
      </p:sp>
      <p:sp>
        <p:nvSpPr>
          <p:cNvPr id="5" name="Espace réservé du numéro de diapositive 4"/>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886050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9CED40B-119F-4793-92D4-7E662426F610}" type="datetime1">
              <a:rPr lang="fr-FR" smtClean="0"/>
              <a:t>24/10/2023</a:t>
            </a:fld>
            <a:endParaRPr lang="fr-FR"/>
          </a:p>
        </p:txBody>
      </p:sp>
      <p:sp>
        <p:nvSpPr>
          <p:cNvPr id="3" name="Espace réservé du pied de page 2"/>
          <p:cNvSpPr>
            <a:spLocks noGrp="1"/>
          </p:cNvSpPr>
          <p:nvPr>
            <p:ph type="ftr" sz="quarter" idx="11"/>
          </p:nvPr>
        </p:nvSpPr>
        <p:spPr/>
        <p:txBody>
          <a:bodyPr/>
          <a:lstStyle/>
          <a:p>
            <a:r>
              <a:rPr lang="fr-FR"/>
              <a:t>Départements LANGUES et RELATIONS HUMAINES</a:t>
            </a:r>
          </a:p>
        </p:txBody>
      </p:sp>
      <p:sp>
        <p:nvSpPr>
          <p:cNvPr id="4" name="Espace réservé du numéro de diapositive 3"/>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325751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4481D520-EC7F-4F11-B9F2-D103260E5834}" type="datetime1">
              <a:rPr lang="fr-FR" smtClean="0"/>
              <a:t>24/10/2023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4190129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CAA20E-C15A-4ECE-9392-7E8BF32A257C}"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059770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B310846E-5A8B-4E28-9FEF-D6F3DE459571}" type="datetime1">
              <a:rPr lang="fr-FR" smtClean="0"/>
              <a:t>24/10/2023</a:t>
            </a:fld>
            <a:endParaRPr lang="fr-FR"/>
          </a:p>
        </p:txBody>
      </p:sp>
      <p:sp>
        <p:nvSpPr>
          <p:cNvPr id="6" name="Espace réservé du pied de page 5"/>
          <p:cNvSpPr>
            <a:spLocks noGrp="1"/>
          </p:cNvSpPr>
          <p:nvPr>
            <p:ph type="ftr" sz="quarter" idx="11"/>
          </p:nvPr>
        </p:nvSpPr>
        <p:spPr/>
        <p:txBody>
          <a:bodyPr/>
          <a:lstStyle/>
          <a:p>
            <a:r>
              <a:rPr lang="fr-FR"/>
              <a:t>Départements LANGUES et RELATIONS HUMAINES</a:t>
            </a:r>
          </a:p>
        </p:txBody>
      </p:sp>
      <p:sp>
        <p:nvSpPr>
          <p:cNvPr id="7" name="Espace réservé du numéro de diapositive 6"/>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288296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B41A687-1D91-492D-A0ED-90484BD81F25}" type="datetime1">
              <a:rPr lang="fr-FR" smtClean="0"/>
              <a:t>24/10/2023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60220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75375EB-BC60-4AC3-9BD1-C1493D90CFEA}" type="datetime1">
              <a:rPr lang="fr-FR" smtClean="0"/>
              <a:t>24/10/2023</a:t>
            </a:fld>
            <a:endParaRPr lang="fr-FR"/>
          </a:p>
        </p:txBody>
      </p:sp>
      <p:sp>
        <p:nvSpPr>
          <p:cNvPr id="5" name="Espace réservé du pied de page 4"/>
          <p:cNvSpPr>
            <a:spLocks noGrp="1"/>
          </p:cNvSpPr>
          <p:nvPr>
            <p:ph type="ftr" sz="quarter" idx="11"/>
          </p:nvPr>
        </p:nvSpPr>
        <p:spPr/>
        <p:txBody>
          <a:bodyPr/>
          <a:lstStyle/>
          <a:p>
            <a:r>
              <a:rPr lang="fr-FR"/>
              <a:t>Départements LANGUES et RELATIONS HUMAINES</a:t>
            </a:r>
          </a:p>
        </p:txBody>
      </p:sp>
      <p:sp>
        <p:nvSpPr>
          <p:cNvPr id="6" name="Espace réservé du numéro de diapositive 5"/>
          <p:cNvSpPr>
            <a:spLocks noGrp="1"/>
          </p:cNvSpPr>
          <p:nvPr>
            <p:ph type="sldNum" sz="quarter" idx="12"/>
          </p:nvPr>
        </p:nvSpPr>
        <p:spPr/>
        <p:txBody>
          <a:bodyPr/>
          <a:lstStyle/>
          <a:p>
            <a:fld id="{0A0A4CEA-42F4-4DA3-9091-0B54AF15E387}" type="slidenum">
              <a:rPr lang="fr-FR" smtClean="0"/>
              <a:t>‹N°›</a:t>
            </a:fld>
            <a:endParaRPr lang="fr-FR"/>
          </a:p>
        </p:txBody>
      </p:sp>
    </p:spTree>
    <p:extLst>
      <p:ext uri="{BB962C8B-B14F-4D97-AF65-F5344CB8AC3E}">
        <p14:creationId xmlns:p14="http://schemas.microsoft.com/office/powerpoint/2010/main" val="118415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60A77FB-19A3-49E6-B010-C14D5C77C343}"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62622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CBCFF2-20DC-42EF-BDF1-5E58559D91B1}"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84849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D67423-F05B-42F8-A049-ADE3B28B0C1A}"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8" name="Espace réservé du pied de page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9" name="Espace réservé du numéro de diapositive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21983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8D03EF-3219-4952-8E77-97883A54137F}"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409912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3AF555-6A74-4F04-80D2-0AEEE36B2CA5}"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3" name="Espace réservé du pied de page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275017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678D018-411C-417E-85E5-94E64060018E}"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112751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E9997B-1B84-4326-B4ED-7BFDF0350A52}"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3311013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F39F39E-6AD2-459F-9C29-45F61DC1CC28}" type="datetime1">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dirty="0">
              <a:ln>
                <a:noFill/>
              </a:ln>
              <a:solidFill>
                <a:prstClr val="black">
                  <a:tint val="75000"/>
                </a:prstClr>
              </a:solidFill>
              <a:effectLst/>
              <a:uLnTx/>
              <a:uFillTx/>
              <a:latin typeface="Gotham Light"/>
              <a:ea typeface="+mn-ea"/>
              <a:cs typeface="+mn-cs"/>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Gotham Light"/>
                <a:ea typeface="+mn-ea"/>
                <a:cs typeface="+mn-cs"/>
              </a:rPr>
              <a:t>Pôle Humanités Design Département Relations Humaines</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5532" y="108301"/>
            <a:ext cx="1317304" cy="696372"/>
          </a:xfrm>
          <a:prstGeom prst="rect">
            <a:avLst/>
          </a:prstGeom>
        </p:spPr>
      </p:pic>
      <p:pic>
        <p:nvPicPr>
          <p:cNvPr id="8" name="Imag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963908" y="5947475"/>
            <a:ext cx="1389892" cy="458975"/>
          </a:xfrm>
          <a:prstGeom prst="rect">
            <a:avLst/>
          </a:prstGeom>
        </p:spPr>
      </p:pic>
    </p:spTree>
    <p:extLst>
      <p:ext uri="{BB962C8B-B14F-4D97-AF65-F5344CB8AC3E}">
        <p14:creationId xmlns:p14="http://schemas.microsoft.com/office/powerpoint/2010/main" val="22091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4A7CC-AB17-469A-B066-2A3293C05A30}" type="datetime1">
              <a:rPr lang="fr-FR" smtClean="0"/>
              <a:t>24/10/2023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Départements LANGUES et RELATIONS HUMAINES</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A4CEA-42F4-4DA3-9091-0B54AF15E387}" type="slidenum">
              <a:rPr lang="fr-FR" smtClean="0"/>
              <a:t>‹N°›</a:t>
            </a:fld>
            <a:endParaRPr lang="fr-FR"/>
          </a:p>
        </p:txBody>
      </p:sp>
    </p:spTree>
    <p:extLst>
      <p:ext uri="{BB962C8B-B14F-4D97-AF65-F5344CB8AC3E}">
        <p14:creationId xmlns:p14="http://schemas.microsoft.com/office/powerpoint/2010/main" val="386638708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fr/smiley-inqui%C3%A8te-malheureux-bleu-150548/"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fr.wikipedia.org/wiki/Fichier:Thales_theorem_4.svg" TargetMode="External"/><Relationship Id="rId13"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hyperlink" Target="http://rire.ctreq.qc.ca/2014/08/etude_travail_dt/"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7.jpeg"/><Relationship Id="rId5" Type="http://schemas.openxmlformats.org/officeDocument/2006/relationships/diagramColors" Target="../diagrams/colors1.xml"/><Relationship Id="rId10" Type="http://schemas.openxmlformats.org/officeDocument/2006/relationships/hyperlink" Target="https://fr.wikipedia.org/wiki/Thal%C3%A8s" TargetMode="External"/><Relationship Id="rId4" Type="http://schemas.openxmlformats.org/officeDocument/2006/relationships/diagramQuickStyle" Target="../diagrams/quickStyle1.xml"/><Relationship Id="rId9" Type="http://schemas.openxmlformats.org/officeDocument/2006/relationships/image" Target="../media/image6.jp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www.etreproactif.com/tag/croire-en-soi/"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4.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image" Target="../media/image63.wmf"/></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4.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ING1-2023/24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1</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331768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312851" y="186928"/>
            <a:ext cx="5875538"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160" dirty="0">
                <a:solidFill>
                  <a:schemeClr val="accent5"/>
                </a:solidFill>
                <a:latin typeface="Gotham Medium" pitchFamily="50" charset="0"/>
                <a:cs typeface="Gotham Medium" pitchFamily="50" charset="0"/>
              </a:rPr>
              <a:t>Les règles du jeu au sein de nos cours</a:t>
            </a:r>
            <a:endParaRPr lang="fr-FR" sz="3200" spc="-14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3810000" y="6404105"/>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4472C4">
                    <a:lumMod val="75000"/>
                  </a:srgbClr>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4472C4">
                  <a:lumMod val="75000"/>
                </a:srgbClr>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10</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427607" y="767306"/>
            <a:ext cx="11336785" cy="5826595"/>
          </a:xfrm>
          <a:prstGeom prst="rect">
            <a:avLst/>
          </a:prstGeom>
        </p:spPr>
        <p:txBody>
          <a:bodyPr vert="horz" wrap="square" lIns="0" tIns="75565" rIns="0" bIns="0" rtlCol="0">
            <a:spAutoFit/>
          </a:bodyPr>
          <a:lstStyle/>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Présence</a:t>
            </a:r>
            <a:r>
              <a:rPr kumimoji="0" sz="2800" b="0" i="0" u="none" strike="noStrike" kern="1200" cap="none" spc="-3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7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ponctualité</a:t>
            </a:r>
            <a:r>
              <a:rPr kumimoji="0" lang="fr-FR"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la règle des -25%</a:t>
            </a: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 + l’apprentissage</a:t>
            </a: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lang="fr-FR" sz="2800" b="0" i="0" u="none" strike="noStrike" kern="1200" cap="none" spc="-15" normalizeH="0" noProof="0" dirty="0">
                <a:ln>
                  <a:noFill/>
                </a:ln>
                <a:solidFill>
                  <a:prstClr val="black">
                    <a:lumMod val="65000"/>
                    <a:lumOff val="35000"/>
                  </a:prstClr>
                </a:solidFill>
                <a:effectLst/>
                <a:uLnTx/>
                <a:uFillTx/>
                <a:latin typeface="Gotham Light"/>
                <a:ea typeface="+mn-ea"/>
                <a:cs typeface="Times New Roman" panose="02020603050405020304" pitchFamily="18" charset="0"/>
              </a:rPr>
              <a:t>Pas d’ordinateurs, ni de téléphones</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4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Respect </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de </a:t>
            </a: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chacun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a:t>
            </a:r>
            <a:r>
              <a:rPr kumimoji="0" sz="2800" b="0" i="0" u="none" strike="noStrike" kern="1200" cap="none" spc="16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4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bienveillance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É</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coute</a:t>
            </a: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attention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envers</a:t>
            </a:r>
            <a:r>
              <a:rPr kumimoji="0" sz="28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l’autre</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Non-</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jugement</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et </a:t>
            </a:r>
            <a:r>
              <a:rPr kumimoji="0" sz="2800" b="0" i="0" u="none" strike="noStrike" kern="1200" cap="none" spc="-2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ouverture</a:t>
            </a:r>
            <a:r>
              <a:rPr kumimoji="0" sz="2800" b="0" i="0" u="none" strike="noStrike" kern="1200" cap="none" spc="5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d’esprit</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4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Confidentialité</a:t>
            </a:r>
            <a:endParaRPr kumimoji="0"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Participation</a:t>
            </a:r>
            <a:r>
              <a:rPr kumimoji="0" sz="2800" b="0" i="0" u="none" strike="noStrike" kern="1200" cap="none" spc="1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active</a:t>
            </a:r>
            <a:r>
              <a:rPr kumimoji="0" lang="fr-FR" sz="2800" b="0" i="0" u="none" strike="noStrike" kern="1200" cap="none" spc="-2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et respect des deadlines de rendus</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1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Créativité</a:t>
            </a:r>
            <a:endParaRPr kumimoji="0" lang="fr-FR" sz="28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Liberté</a:t>
            </a:r>
            <a:r>
              <a:rPr kumimoji="0" sz="2800" b="0" i="0" u="none" strike="noStrike" kern="1200" cap="none" spc="1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800" b="0" i="0" u="none" strike="noStrike" kern="1200" cap="none" spc="-3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d’expression</a:t>
            </a:r>
            <a:endParaRPr kumimoji="0" lang="fr-FR" sz="28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355600" marR="0" lvl="0" indent="-342900" algn="l" defTabSz="914400" rtl="0" eaLnBrk="1" fontAlgn="auto" latinLnBrk="0" hangingPunct="1">
              <a:lnSpc>
                <a:spcPct val="100000"/>
              </a:lnSpc>
              <a:spcBef>
                <a:spcPts val="595"/>
              </a:spcBef>
              <a:spcAft>
                <a:spcPts val="0"/>
              </a:spcAft>
              <a:buClr>
                <a:srgbClr val="4472C4">
                  <a:lumMod val="75000"/>
                </a:srgbClr>
              </a:buClr>
              <a:buSzPct val="93750"/>
              <a:buFont typeface="Wingdings" panose="05000000000000000000" pitchFamily="2" charset="2"/>
              <a:buChar char="§"/>
              <a:tabLst>
                <a:tab pos="285750" algn="l"/>
              </a:tabLst>
              <a:defRPr/>
            </a:pPr>
            <a:r>
              <a:rPr lang="fr-FR" sz="2800" spc="-30" dirty="0">
                <a:solidFill>
                  <a:prstClr val="black">
                    <a:lumMod val="65000"/>
                    <a:lumOff val="35000"/>
                  </a:prstClr>
                </a:solidFill>
                <a:latin typeface="Gotham Light"/>
                <a:cs typeface="Times New Roman" panose="02020603050405020304" pitchFamily="18" charset="0"/>
              </a:rPr>
              <a:t>Attention, nous sommes 40. </a:t>
            </a:r>
            <a:r>
              <a:rPr lang="fr-FR" sz="4000" b="1" spc="-30" dirty="0">
                <a:solidFill>
                  <a:schemeClr val="accent5">
                    <a:lumMod val="75000"/>
                  </a:schemeClr>
                </a:solidFill>
                <a:latin typeface="Gotham Light"/>
                <a:cs typeface="Times New Roman" panose="02020603050405020304" pitchFamily="18" charset="0"/>
              </a:rPr>
              <a:t>: Zéro discipline!!!!</a:t>
            </a:r>
            <a:endParaRPr kumimoji="0" sz="4000" b="1" i="0" u="none" strike="noStrike" kern="1200" cap="none" spc="0" normalizeH="0" baseline="0" noProof="0" dirty="0">
              <a:ln>
                <a:noFill/>
              </a:ln>
              <a:solidFill>
                <a:schemeClr val="accent5">
                  <a:lumMod val="75000"/>
                </a:schemeClr>
              </a:solidFill>
              <a:effectLst/>
              <a:uLnTx/>
              <a:uFillTx/>
              <a:latin typeface="Gotham Light"/>
              <a:cs typeface="Times New Roman" panose="02020603050405020304" pitchFamily="18" charset="0"/>
            </a:endParaRPr>
          </a:p>
          <a:p>
            <a:pPr marL="12700" lvl="0" algn="ctr">
              <a:spcBef>
                <a:spcPts val="5"/>
              </a:spcBef>
              <a:buClr>
                <a:srgbClr val="4472C4">
                  <a:lumMod val="75000"/>
                </a:srgbClr>
              </a:buClr>
              <a:buSzPct val="93750"/>
              <a:tabLst>
                <a:tab pos="285750" algn="l"/>
              </a:tabLst>
              <a:defRPr/>
            </a:pPr>
            <a:r>
              <a:rPr kumimoji="0" sz="3600" b="0"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Quoi </a:t>
            </a:r>
            <a:r>
              <a:rPr kumimoji="0" sz="3600" b="0" i="1" u="none" strike="noStrike" kern="1200" cap="none" spc="-3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d’autre</a:t>
            </a:r>
            <a:r>
              <a:rPr kumimoji="0" sz="3600" b="0" i="1" u="none" strike="noStrike" kern="1200" cap="none" spc="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3600" b="0" i="1" u="none" strike="noStrike" kern="1200" cap="none" spc="-11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t>
            </a:r>
            <a:r>
              <a:rPr lang="fr-FR" sz="3600" b="1" spc="-30" dirty="0">
                <a:solidFill>
                  <a:schemeClr val="accent5">
                    <a:lumMod val="75000"/>
                  </a:schemeClr>
                </a:solidFill>
                <a:latin typeface="Gotham Light"/>
                <a:cs typeface="Times New Roman" panose="02020603050405020304" pitchFamily="18" charset="0"/>
              </a:rPr>
              <a:t> Règle ultime</a:t>
            </a:r>
            <a:endParaRPr kumimoji="0" sz="3600" b="0" i="1"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sp>
        <p:nvSpPr>
          <p:cNvPr id="9" name="object 9"/>
          <p:cNvSpPr/>
          <p:nvPr/>
        </p:nvSpPr>
        <p:spPr>
          <a:xfrm>
            <a:off x="8577429" y="2001175"/>
            <a:ext cx="2862808" cy="21966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otham Light"/>
              <a:ea typeface="+mn-ea"/>
              <a:cs typeface="+mn-cs"/>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2907"/>
            <a:ext cx="1299102" cy="686750"/>
          </a:xfrm>
          <a:prstGeom prst="rect">
            <a:avLst/>
          </a:prstGeom>
        </p:spPr>
      </p:pic>
    </p:spTree>
    <p:extLst>
      <p:ext uri="{BB962C8B-B14F-4D97-AF65-F5344CB8AC3E}">
        <p14:creationId xmlns:p14="http://schemas.microsoft.com/office/powerpoint/2010/main" val="396764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7A784-19F8-40AD-931F-C929A1EB3D10}"/>
              </a:ext>
            </a:extLst>
          </p:cNvPr>
          <p:cNvSpPr>
            <a:spLocks noGrp="1"/>
          </p:cNvSpPr>
          <p:nvPr>
            <p:ph type="title"/>
          </p:nvPr>
        </p:nvSpPr>
        <p:spPr>
          <a:xfrm>
            <a:off x="838200" y="365126"/>
            <a:ext cx="10515600" cy="833360"/>
          </a:xfrm>
        </p:spPr>
        <p:txBody>
          <a:bodyPr>
            <a:normAutofit fontScale="90000"/>
          </a:bodyPr>
          <a:lstStyle/>
          <a:p>
            <a:r>
              <a:rPr lang="fr-FR" spc="-160" dirty="0">
                <a:solidFill>
                  <a:schemeClr val="accent5"/>
                </a:solidFill>
                <a:latin typeface="Gotham Medium" pitchFamily="50" charset="0"/>
              </a:rPr>
              <a:t>Quel module pour quel contenu? Qu’avez-vous appris? Qu’allez-vous apprendre?  </a:t>
            </a:r>
            <a:endParaRPr lang="fr-FR" dirty="0"/>
          </a:p>
        </p:txBody>
      </p:sp>
      <p:sp>
        <p:nvSpPr>
          <p:cNvPr id="4" name="Espace réservé de la date 3">
            <a:extLst>
              <a:ext uri="{FF2B5EF4-FFF2-40B4-BE49-F238E27FC236}">
                <a16:creationId xmlns:a16="http://schemas.microsoft.com/office/drawing/2014/main" id="{574ABAA4-3D32-4456-81DF-95D2086A597C}"/>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5A319AC5-E59C-492A-9E18-D3667E887AB6}"/>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88F18CC3-D84D-498B-BD18-35F6C8DACDC3}"/>
              </a:ext>
            </a:extLst>
          </p:cNvPr>
          <p:cNvSpPr>
            <a:spLocks noGrp="1"/>
          </p:cNvSpPr>
          <p:nvPr>
            <p:ph type="sldNum" sz="quarter" idx="12"/>
          </p:nvPr>
        </p:nvSpPr>
        <p:spPr/>
        <p:txBody>
          <a:bodyPr/>
          <a:lstStyle/>
          <a:p>
            <a:fld id="{0A0A4CEA-42F4-4DA3-9091-0B54AF15E387}" type="slidenum">
              <a:rPr lang="fr-FR" smtClean="0"/>
              <a:t>11</a:t>
            </a:fld>
            <a:endParaRPr lang="fr-FR"/>
          </a:p>
        </p:txBody>
      </p:sp>
      <p:graphicFrame>
        <p:nvGraphicFramePr>
          <p:cNvPr id="10" name="Espace réservé du contenu 9">
            <a:extLst>
              <a:ext uri="{FF2B5EF4-FFF2-40B4-BE49-F238E27FC236}">
                <a16:creationId xmlns:a16="http://schemas.microsoft.com/office/drawing/2014/main" id="{ADD1B403-ADA5-448A-AFC7-0433D8812AFA}"/>
              </a:ext>
            </a:extLst>
          </p:cNvPr>
          <p:cNvGraphicFramePr>
            <a:graphicFrameLocks noGrp="1"/>
          </p:cNvGraphicFramePr>
          <p:nvPr>
            <p:ph idx="1"/>
            <p:extLst>
              <p:ext uri="{D42A27DB-BD31-4B8C-83A1-F6EECF244321}">
                <p14:modId xmlns:p14="http://schemas.microsoft.com/office/powerpoint/2010/main" val="2891758539"/>
              </p:ext>
            </p:extLst>
          </p:nvPr>
        </p:nvGraphicFramePr>
        <p:xfrm>
          <a:off x="1455938" y="1855433"/>
          <a:ext cx="8219981" cy="3488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me 2">
            <a:extLst>
              <a:ext uri="{FF2B5EF4-FFF2-40B4-BE49-F238E27FC236}">
                <a16:creationId xmlns:a16="http://schemas.microsoft.com/office/drawing/2014/main" id="{1BD5E2BC-4C39-44BC-B816-C9D6908999AA}"/>
              </a:ext>
            </a:extLst>
          </p:cNvPr>
          <p:cNvGraphicFramePr/>
          <p:nvPr>
            <p:extLst>
              <p:ext uri="{D42A27DB-BD31-4B8C-83A1-F6EECF244321}">
                <p14:modId xmlns:p14="http://schemas.microsoft.com/office/powerpoint/2010/main" val="3197095480"/>
              </p:ext>
            </p:extLst>
          </p:nvPr>
        </p:nvGraphicFramePr>
        <p:xfrm>
          <a:off x="2041864" y="1988598"/>
          <a:ext cx="8118136" cy="41497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5105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48718F-D308-42F2-8593-E9B112A2B455}"/>
              </a:ext>
            </a:extLst>
          </p:cNvPr>
          <p:cNvSpPr>
            <a:spLocks noGrp="1"/>
          </p:cNvSpPr>
          <p:nvPr>
            <p:ph type="title"/>
          </p:nvPr>
        </p:nvSpPr>
        <p:spPr/>
        <p:txBody>
          <a:bodyPr/>
          <a:lstStyle/>
          <a:p>
            <a:r>
              <a:rPr lang="fr-FR" dirty="0">
                <a:solidFill>
                  <a:schemeClr val="accent1">
                    <a:lumMod val="75000"/>
                  </a:schemeClr>
                </a:solidFill>
                <a:latin typeface="Gotham Medium"/>
              </a:rPr>
              <a:t>L’éloquence et l’ingénierie, y a-t-il vraiment un lien? </a:t>
            </a:r>
          </a:p>
        </p:txBody>
      </p:sp>
      <p:sp>
        <p:nvSpPr>
          <p:cNvPr id="3" name="Espace réservé du contenu 2">
            <a:extLst>
              <a:ext uri="{FF2B5EF4-FFF2-40B4-BE49-F238E27FC236}">
                <a16:creationId xmlns:a16="http://schemas.microsoft.com/office/drawing/2014/main" id="{D5546F17-538A-41BE-9A0F-4AF4350FDA44}"/>
              </a:ext>
            </a:extLst>
          </p:cNvPr>
          <p:cNvSpPr>
            <a:spLocks noGrp="1"/>
          </p:cNvSpPr>
          <p:nvPr>
            <p:ph idx="1"/>
          </p:nvPr>
        </p:nvSpPr>
        <p:spPr>
          <a:xfrm>
            <a:off x="774207" y="5743851"/>
            <a:ext cx="10643586" cy="903627"/>
          </a:xfrm>
        </p:spPr>
        <p:txBody>
          <a:bodyPr/>
          <a:lstStyle/>
          <a:p>
            <a:r>
              <a:rPr lang="fr-FR" dirty="0"/>
              <a:t>Les concours d’éloquence en grandes écoles ne sont-ils qu’une mode? </a:t>
            </a:r>
          </a:p>
        </p:txBody>
      </p:sp>
      <p:sp>
        <p:nvSpPr>
          <p:cNvPr id="4" name="Espace réservé de la date 3">
            <a:extLst>
              <a:ext uri="{FF2B5EF4-FFF2-40B4-BE49-F238E27FC236}">
                <a16:creationId xmlns:a16="http://schemas.microsoft.com/office/drawing/2014/main" id="{C86DEB4C-4007-47EE-9209-F7D3BB0192AB}"/>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63CB9678-A390-4C35-BE51-637D5C7C49DE}"/>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5DCDEF08-DCDD-47DE-982F-CC90A7FE759A}"/>
              </a:ext>
            </a:extLst>
          </p:cNvPr>
          <p:cNvSpPr>
            <a:spLocks noGrp="1"/>
          </p:cNvSpPr>
          <p:nvPr>
            <p:ph type="sldNum" sz="quarter" idx="12"/>
          </p:nvPr>
        </p:nvSpPr>
        <p:spPr/>
        <p:txBody>
          <a:bodyPr/>
          <a:lstStyle/>
          <a:p>
            <a:fld id="{0A0A4CEA-42F4-4DA3-9091-0B54AF15E387}" type="slidenum">
              <a:rPr lang="fr-FR" smtClean="0"/>
              <a:t>12</a:t>
            </a:fld>
            <a:endParaRPr lang="fr-FR"/>
          </a:p>
        </p:txBody>
      </p:sp>
      <p:pic>
        <p:nvPicPr>
          <p:cNvPr id="8" name="Image 7">
            <a:extLst>
              <a:ext uri="{FF2B5EF4-FFF2-40B4-BE49-F238E27FC236}">
                <a16:creationId xmlns:a16="http://schemas.microsoft.com/office/drawing/2014/main" id="{4F72C3B9-294D-4355-90DE-6994573A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487" y="1690688"/>
            <a:ext cx="6829887" cy="3841811"/>
          </a:xfrm>
          <a:prstGeom prst="rect">
            <a:avLst/>
          </a:prstGeom>
        </p:spPr>
      </p:pic>
    </p:spTree>
    <p:extLst>
      <p:ext uri="{BB962C8B-B14F-4D97-AF65-F5344CB8AC3E}">
        <p14:creationId xmlns:p14="http://schemas.microsoft.com/office/powerpoint/2010/main" val="398103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DDF91E-935F-4681-8784-6F59BF70509B}"/>
              </a:ext>
            </a:extLst>
          </p:cNvPr>
          <p:cNvSpPr>
            <a:spLocks noGrp="1"/>
          </p:cNvSpPr>
          <p:nvPr>
            <p:ph type="title"/>
          </p:nvPr>
        </p:nvSpPr>
        <p:spPr>
          <a:xfrm>
            <a:off x="838200" y="129865"/>
            <a:ext cx="10515600" cy="1325563"/>
          </a:xfrm>
        </p:spPr>
        <p:txBody>
          <a:bodyPr/>
          <a:lstStyle/>
          <a:p>
            <a:r>
              <a:rPr lang="fr-FR" spc="-160" dirty="0">
                <a:solidFill>
                  <a:schemeClr val="accent5"/>
                </a:solidFill>
                <a:latin typeface="Gotham Medium" pitchFamily="50" charset="0"/>
              </a:rPr>
              <a:t>Rhétorique et Argumentation: le concours d’éloquence de CYTECH!  </a:t>
            </a:r>
            <a:endParaRPr lang="fr-FR"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E16583F5-F809-4BAF-A999-A3FBE1DED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409" y="2049600"/>
            <a:ext cx="5080261" cy="3352972"/>
          </a:xfrm>
        </p:spPr>
      </p:pic>
      <p:sp>
        <p:nvSpPr>
          <p:cNvPr id="4" name="Espace réservé de la date 3">
            <a:extLst>
              <a:ext uri="{FF2B5EF4-FFF2-40B4-BE49-F238E27FC236}">
                <a16:creationId xmlns:a16="http://schemas.microsoft.com/office/drawing/2014/main" id="{C03C18DF-2211-4F6D-83F3-89E78C38CEF9}"/>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A02C3BB3-8D9E-407C-B2BF-729F14D405C8}"/>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9065B7E-AC91-41C4-A064-6E781420B8D8}"/>
              </a:ext>
            </a:extLst>
          </p:cNvPr>
          <p:cNvSpPr>
            <a:spLocks noGrp="1"/>
          </p:cNvSpPr>
          <p:nvPr>
            <p:ph type="sldNum" sz="quarter" idx="12"/>
          </p:nvPr>
        </p:nvSpPr>
        <p:spPr/>
        <p:txBody>
          <a:bodyPr/>
          <a:lstStyle/>
          <a:p>
            <a:fld id="{0A0A4CEA-42F4-4DA3-9091-0B54AF15E387}" type="slidenum">
              <a:rPr lang="fr-FR" smtClean="0"/>
              <a:t>13</a:t>
            </a:fld>
            <a:endParaRPr lang="fr-FR"/>
          </a:p>
        </p:txBody>
      </p:sp>
      <p:pic>
        <p:nvPicPr>
          <p:cNvPr id="9" name="Image 8">
            <a:extLst>
              <a:ext uri="{FF2B5EF4-FFF2-40B4-BE49-F238E27FC236}">
                <a16:creationId xmlns:a16="http://schemas.microsoft.com/office/drawing/2014/main" id="{3089DF3C-C762-481A-AD1D-472F4086B4F8}"/>
              </a:ext>
            </a:extLst>
          </p:cNvPr>
          <p:cNvPicPr>
            <a:picLocks noChangeAspect="1"/>
          </p:cNvPicPr>
          <p:nvPr/>
        </p:nvPicPr>
        <p:blipFill>
          <a:blip r:embed="rId3"/>
          <a:stretch>
            <a:fillRect/>
          </a:stretch>
        </p:blipFill>
        <p:spPr>
          <a:xfrm>
            <a:off x="7339276" y="1376293"/>
            <a:ext cx="3529465" cy="4980057"/>
          </a:xfrm>
          <a:prstGeom prst="rect">
            <a:avLst/>
          </a:prstGeom>
        </p:spPr>
      </p:pic>
    </p:spTree>
    <p:extLst>
      <p:ext uri="{BB962C8B-B14F-4D97-AF65-F5344CB8AC3E}">
        <p14:creationId xmlns:p14="http://schemas.microsoft.com/office/powerpoint/2010/main" val="71114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315F-1449-4024-BA3D-46A6E2AF2E88}"/>
              </a:ext>
            </a:extLst>
          </p:cNvPr>
          <p:cNvSpPr>
            <a:spLocks noGrp="1"/>
          </p:cNvSpPr>
          <p:nvPr>
            <p:ph type="title"/>
          </p:nvPr>
        </p:nvSpPr>
        <p:spPr/>
        <p:txBody>
          <a:bodyPr/>
          <a:lstStyle/>
          <a:p>
            <a:r>
              <a:rPr lang="fr-FR" spc="-160" dirty="0">
                <a:solidFill>
                  <a:schemeClr val="accent5"/>
                </a:solidFill>
                <a:latin typeface="Gotham Medium" pitchFamily="50" charset="0"/>
              </a:rPr>
              <a:t>Déroulé et validation  </a:t>
            </a:r>
            <a:endParaRPr lang="fr-FR" dirty="0"/>
          </a:p>
        </p:txBody>
      </p:sp>
      <p:graphicFrame>
        <p:nvGraphicFramePr>
          <p:cNvPr id="7" name="Espace réservé du contenu 6">
            <a:extLst>
              <a:ext uri="{FF2B5EF4-FFF2-40B4-BE49-F238E27FC236}">
                <a16:creationId xmlns:a16="http://schemas.microsoft.com/office/drawing/2014/main" id="{AE1DC9CF-FFCE-421E-BD8D-CA2F848DF6EC}"/>
              </a:ext>
            </a:extLst>
          </p:cNvPr>
          <p:cNvGraphicFramePr>
            <a:graphicFrameLocks noGrp="1"/>
          </p:cNvGraphicFramePr>
          <p:nvPr>
            <p:ph idx="1"/>
            <p:extLst>
              <p:ext uri="{D42A27DB-BD31-4B8C-83A1-F6EECF244321}">
                <p14:modId xmlns:p14="http://schemas.microsoft.com/office/powerpoint/2010/main" val="3629943847"/>
              </p:ext>
            </p:extLst>
          </p:nvPr>
        </p:nvGraphicFramePr>
        <p:xfrm>
          <a:off x="2112885" y="1829369"/>
          <a:ext cx="7821228" cy="3505804"/>
        </p:xfrm>
        <a:graphic>
          <a:graphicData uri="http://schemas.openxmlformats.org/drawingml/2006/table">
            <a:tbl>
              <a:tblPr firstRow="1" firstCol="1" bandRow="1">
                <a:tableStyleId>{5C22544A-7EE6-4342-B048-85BDC9FD1C3A}</a:tableStyleId>
              </a:tblPr>
              <a:tblGrid>
                <a:gridCol w="3910614">
                  <a:extLst>
                    <a:ext uri="{9D8B030D-6E8A-4147-A177-3AD203B41FA5}">
                      <a16:colId xmlns:a16="http://schemas.microsoft.com/office/drawing/2014/main" val="1996447749"/>
                    </a:ext>
                  </a:extLst>
                </a:gridCol>
                <a:gridCol w="3910614">
                  <a:extLst>
                    <a:ext uri="{9D8B030D-6E8A-4147-A177-3AD203B41FA5}">
                      <a16:colId xmlns:a16="http://schemas.microsoft.com/office/drawing/2014/main" val="868635389"/>
                    </a:ext>
                  </a:extLst>
                </a:gridCol>
              </a:tblGrid>
              <a:tr h="287713">
                <a:tc>
                  <a:txBody>
                    <a:bodyPr/>
                    <a:lstStyle/>
                    <a:p>
                      <a:pPr>
                        <a:lnSpc>
                          <a:spcPct val="107000"/>
                        </a:lnSpc>
                        <a:spcAft>
                          <a:spcPts val="0"/>
                        </a:spcAft>
                      </a:pPr>
                      <a:r>
                        <a:rPr lang="fr-FR" sz="1400" dirty="0">
                          <a:solidFill>
                            <a:schemeClr val="accent5">
                              <a:lumMod val="75000"/>
                            </a:schemeClr>
                          </a:solidFill>
                          <a:effectLst/>
                        </a:rPr>
                        <a:t>Séances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fr-FR" sz="1400" dirty="0">
                          <a:solidFill>
                            <a:schemeClr val="accent5">
                              <a:lumMod val="75000"/>
                            </a:schemeClr>
                          </a:solidFill>
                          <a:effectLst/>
                        </a:rPr>
                        <a:t>Thèmes </a:t>
                      </a:r>
                      <a:endParaRPr lang="fr-FR" sz="11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2938422"/>
                  </a:ext>
                </a:extLst>
              </a:tr>
              <a:tr h="588738">
                <a:tc>
                  <a:txBody>
                    <a:bodyPr/>
                    <a:lstStyle/>
                    <a:p>
                      <a:pPr>
                        <a:lnSpc>
                          <a:spcPct val="107000"/>
                        </a:lnSpc>
                        <a:spcAft>
                          <a:spcPts val="0"/>
                        </a:spcAft>
                      </a:pPr>
                      <a:r>
                        <a:rPr lang="fr-FR" sz="1400" dirty="0">
                          <a:effectLst/>
                        </a:rPr>
                        <a:t>Séance 1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L’argumentation : définition et méthodologie 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369582"/>
                  </a:ext>
                </a:extLst>
              </a:tr>
              <a:tr h="588738">
                <a:tc>
                  <a:txBody>
                    <a:bodyPr/>
                    <a:lstStyle/>
                    <a:p>
                      <a:pPr>
                        <a:lnSpc>
                          <a:spcPct val="107000"/>
                        </a:lnSpc>
                        <a:spcAft>
                          <a:spcPts val="0"/>
                        </a:spcAft>
                      </a:pPr>
                      <a:r>
                        <a:rPr lang="fr-FR" sz="1400" dirty="0">
                          <a:effectLst/>
                        </a:rPr>
                        <a:t>Séance 2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L’argumentation : définition et méthodologie 2</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008460"/>
                  </a:ext>
                </a:extLst>
              </a:tr>
              <a:tr h="287713">
                <a:tc>
                  <a:txBody>
                    <a:bodyPr/>
                    <a:lstStyle/>
                    <a:p>
                      <a:pPr>
                        <a:lnSpc>
                          <a:spcPct val="107000"/>
                        </a:lnSpc>
                        <a:spcAft>
                          <a:spcPts val="0"/>
                        </a:spcAft>
                      </a:pPr>
                      <a:r>
                        <a:rPr lang="fr-FR" sz="1400" dirty="0">
                          <a:effectLst/>
                        </a:rPr>
                        <a:t>Séance 3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028190"/>
                  </a:ext>
                </a:extLst>
              </a:tr>
              <a:tr h="287713">
                <a:tc>
                  <a:txBody>
                    <a:bodyPr/>
                    <a:lstStyle/>
                    <a:p>
                      <a:pPr>
                        <a:lnSpc>
                          <a:spcPct val="107000"/>
                        </a:lnSpc>
                        <a:spcAft>
                          <a:spcPts val="0"/>
                        </a:spcAft>
                      </a:pPr>
                      <a:r>
                        <a:rPr lang="fr-FR" sz="1400" dirty="0">
                          <a:effectLst/>
                        </a:rPr>
                        <a:t>Séance 4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8857071"/>
                  </a:ext>
                </a:extLst>
              </a:tr>
              <a:tr h="287713">
                <a:tc>
                  <a:txBody>
                    <a:bodyPr/>
                    <a:lstStyle/>
                    <a:p>
                      <a:pPr>
                        <a:lnSpc>
                          <a:spcPct val="107000"/>
                        </a:lnSpc>
                        <a:spcAft>
                          <a:spcPts val="0"/>
                        </a:spcAft>
                      </a:pPr>
                      <a:r>
                        <a:rPr lang="fr-FR" sz="1400" dirty="0">
                          <a:effectLst/>
                        </a:rPr>
                        <a:t>Séance 5 : TD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Atelier animé par des professionnels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0372158"/>
                  </a:ext>
                </a:extLst>
              </a:tr>
              <a:tr h="588738">
                <a:tc>
                  <a:txBody>
                    <a:bodyPr/>
                    <a:lstStyle/>
                    <a:p>
                      <a:pPr>
                        <a:lnSpc>
                          <a:spcPct val="107000"/>
                        </a:lnSpc>
                        <a:spcAft>
                          <a:spcPts val="0"/>
                        </a:spcAft>
                      </a:pPr>
                      <a:r>
                        <a:rPr lang="fr-FR" sz="1400" dirty="0">
                          <a:effectLst/>
                        </a:rPr>
                        <a:t>Séance 6 : TD (durant la semaine de partiels)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Déclamation, élection du meilleur texte et exercices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599541"/>
                  </a:ext>
                </a:extLst>
              </a:tr>
              <a:tr h="588738">
                <a:tc>
                  <a:txBody>
                    <a:bodyPr/>
                    <a:lstStyle/>
                    <a:p>
                      <a:pPr>
                        <a:lnSpc>
                          <a:spcPct val="107000"/>
                        </a:lnSpc>
                        <a:spcAft>
                          <a:spcPts val="0"/>
                        </a:spcAft>
                      </a:pPr>
                      <a:r>
                        <a:rPr lang="fr-FR" sz="1400" dirty="0">
                          <a:effectLst/>
                        </a:rPr>
                        <a:t>Séance 7 : TD (durant la semaine de partiels)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fr-FR" sz="1400" dirty="0">
                          <a:effectLst/>
                        </a:rPr>
                        <a:t>Déclamation, élection du meilleur texte et exercices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0876794"/>
                  </a:ext>
                </a:extLst>
              </a:tr>
            </a:tbl>
          </a:graphicData>
        </a:graphic>
      </p:graphicFrame>
      <p:sp>
        <p:nvSpPr>
          <p:cNvPr id="4" name="Espace réservé de la date 3">
            <a:extLst>
              <a:ext uri="{FF2B5EF4-FFF2-40B4-BE49-F238E27FC236}">
                <a16:creationId xmlns:a16="http://schemas.microsoft.com/office/drawing/2014/main" id="{C5DAC741-219B-4A37-985D-FEBEC62D3D2B}"/>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F9AC393E-E067-4FDF-8BC4-FCB0816111EC}"/>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9D939982-A11D-4F00-B7CC-8EF92B2DF6BE}"/>
              </a:ext>
            </a:extLst>
          </p:cNvPr>
          <p:cNvSpPr>
            <a:spLocks noGrp="1"/>
          </p:cNvSpPr>
          <p:nvPr>
            <p:ph type="sldNum" sz="quarter" idx="12"/>
          </p:nvPr>
        </p:nvSpPr>
        <p:spPr/>
        <p:txBody>
          <a:bodyPr/>
          <a:lstStyle/>
          <a:p>
            <a:fld id="{0A0A4CEA-42F4-4DA3-9091-0B54AF15E387}" type="slidenum">
              <a:rPr lang="fr-FR" smtClean="0"/>
              <a:t>14</a:t>
            </a:fld>
            <a:endParaRPr lang="fr-FR"/>
          </a:p>
        </p:txBody>
      </p:sp>
      <p:sp>
        <p:nvSpPr>
          <p:cNvPr id="8" name="Flèche : double flèche verticale 7">
            <a:extLst>
              <a:ext uri="{FF2B5EF4-FFF2-40B4-BE49-F238E27FC236}">
                <a16:creationId xmlns:a16="http://schemas.microsoft.com/office/drawing/2014/main" id="{146E7E26-2C9E-4C85-A3E5-2127A369A5E6}"/>
              </a:ext>
            </a:extLst>
          </p:cNvPr>
          <p:cNvSpPr/>
          <p:nvPr/>
        </p:nvSpPr>
        <p:spPr>
          <a:xfrm>
            <a:off x="9982200" y="1829370"/>
            <a:ext cx="541538" cy="13255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ouble flèche verticale 8">
            <a:extLst>
              <a:ext uri="{FF2B5EF4-FFF2-40B4-BE49-F238E27FC236}">
                <a16:creationId xmlns:a16="http://schemas.microsoft.com/office/drawing/2014/main" id="{D3ADFC78-F74E-4BB7-BF8E-6C7FDA1DBD1D}"/>
              </a:ext>
            </a:extLst>
          </p:cNvPr>
          <p:cNvSpPr/>
          <p:nvPr/>
        </p:nvSpPr>
        <p:spPr>
          <a:xfrm>
            <a:off x="9982200" y="3294694"/>
            <a:ext cx="541538" cy="81674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Flèche : double flèche verticale 9">
            <a:extLst>
              <a:ext uri="{FF2B5EF4-FFF2-40B4-BE49-F238E27FC236}">
                <a16:creationId xmlns:a16="http://schemas.microsoft.com/office/drawing/2014/main" id="{8226AF05-7CAF-4CFC-8146-930A4D8C31ED}"/>
              </a:ext>
            </a:extLst>
          </p:cNvPr>
          <p:cNvSpPr/>
          <p:nvPr/>
        </p:nvSpPr>
        <p:spPr>
          <a:xfrm>
            <a:off x="9982201" y="4224508"/>
            <a:ext cx="541537" cy="10839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F5157C7A-9FBA-42C9-AC47-EE49FE946FF6}"/>
              </a:ext>
            </a:extLst>
          </p:cNvPr>
          <p:cNvSpPr txBox="1"/>
          <p:nvPr/>
        </p:nvSpPr>
        <p:spPr>
          <a:xfrm>
            <a:off x="10355062" y="2308025"/>
            <a:ext cx="1168153" cy="369332"/>
          </a:xfrm>
          <a:prstGeom prst="rect">
            <a:avLst/>
          </a:prstGeom>
          <a:noFill/>
        </p:spPr>
        <p:txBody>
          <a:bodyPr wrap="square" rtlCol="0">
            <a:spAutoFit/>
          </a:bodyPr>
          <a:lstStyle/>
          <a:p>
            <a:r>
              <a:rPr lang="fr-FR" b="1" dirty="0">
                <a:solidFill>
                  <a:srgbClr val="FF0000"/>
                </a:solidFill>
              </a:rPr>
              <a:t>FOND</a:t>
            </a:r>
          </a:p>
        </p:txBody>
      </p:sp>
      <p:sp>
        <p:nvSpPr>
          <p:cNvPr id="12" name="ZoneTexte 11">
            <a:extLst>
              <a:ext uri="{FF2B5EF4-FFF2-40B4-BE49-F238E27FC236}">
                <a16:creationId xmlns:a16="http://schemas.microsoft.com/office/drawing/2014/main" id="{3D731C1B-BA97-4E97-884E-661D792145CF}"/>
              </a:ext>
            </a:extLst>
          </p:cNvPr>
          <p:cNvSpPr txBox="1"/>
          <p:nvPr/>
        </p:nvSpPr>
        <p:spPr>
          <a:xfrm>
            <a:off x="10523737" y="3582271"/>
            <a:ext cx="999477" cy="369332"/>
          </a:xfrm>
          <a:prstGeom prst="rect">
            <a:avLst/>
          </a:prstGeom>
          <a:noFill/>
        </p:spPr>
        <p:txBody>
          <a:bodyPr wrap="square" rtlCol="0">
            <a:spAutoFit/>
          </a:bodyPr>
          <a:lstStyle/>
          <a:p>
            <a:r>
              <a:rPr lang="fr-FR" b="1" dirty="0">
                <a:solidFill>
                  <a:srgbClr val="FF0000"/>
                </a:solidFill>
              </a:rPr>
              <a:t>FORME</a:t>
            </a:r>
          </a:p>
        </p:txBody>
      </p:sp>
      <p:sp>
        <p:nvSpPr>
          <p:cNvPr id="13" name="ZoneTexte 12">
            <a:extLst>
              <a:ext uri="{FF2B5EF4-FFF2-40B4-BE49-F238E27FC236}">
                <a16:creationId xmlns:a16="http://schemas.microsoft.com/office/drawing/2014/main" id="{8526308E-B5BB-4E16-9C6A-849AB3560C8C}"/>
              </a:ext>
            </a:extLst>
          </p:cNvPr>
          <p:cNvSpPr txBox="1"/>
          <p:nvPr/>
        </p:nvSpPr>
        <p:spPr>
          <a:xfrm>
            <a:off x="10523737" y="4616388"/>
            <a:ext cx="1168153" cy="369332"/>
          </a:xfrm>
          <a:prstGeom prst="rect">
            <a:avLst/>
          </a:prstGeom>
          <a:noFill/>
        </p:spPr>
        <p:txBody>
          <a:bodyPr wrap="square" rtlCol="0">
            <a:spAutoFit/>
          </a:bodyPr>
          <a:lstStyle/>
          <a:p>
            <a:r>
              <a:rPr lang="fr-FR" b="1" dirty="0">
                <a:solidFill>
                  <a:srgbClr val="FF0000"/>
                </a:solidFill>
              </a:rPr>
              <a:t>Les 2</a:t>
            </a:r>
          </a:p>
        </p:txBody>
      </p:sp>
      <p:sp>
        <p:nvSpPr>
          <p:cNvPr id="14" name="ZoneTexte 13">
            <a:extLst>
              <a:ext uri="{FF2B5EF4-FFF2-40B4-BE49-F238E27FC236}">
                <a16:creationId xmlns:a16="http://schemas.microsoft.com/office/drawing/2014/main" id="{CF34D1D7-8EEF-45BE-8638-79B393EAE839}"/>
              </a:ext>
            </a:extLst>
          </p:cNvPr>
          <p:cNvSpPr txBox="1"/>
          <p:nvPr/>
        </p:nvSpPr>
        <p:spPr>
          <a:xfrm>
            <a:off x="213064" y="5521911"/>
            <a:ext cx="11709647" cy="923330"/>
          </a:xfrm>
          <a:prstGeom prst="rect">
            <a:avLst/>
          </a:prstGeom>
          <a:noFill/>
        </p:spPr>
        <p:txBody>
          <a:bodyPr wrap="square" rtlCol="0">
            <a:spAutoFit/>
          </a:bodyPr>
          <a:lstStyle/>
          <a:p>
            <a:r>
              <a:rPr lang="fr-FR" b="1" dirty="0">
                <a:solidFill>
                  <a:srgbClr val="FF0000"/>
                </a:solidFill>
              </a:rPr>
              <a:t>En continu, tout au long du semestre : réalisation du Projet Voltaire en ligne : 25% de la note finale</a:t>
            </a:r>
            <a:endParaRPr lang="fr-FR" dirty="0">
              <a:solidFill>
                <a:srgbClr val="FF0000"/>
              </a:solidFill>
            </a:endParaRPr>
          </a:p>
          <a:p>
            <a:pPr lvl="0"/>
            <a:r>
              <a:rPr lang="fr-FR" b="1" dirty="0">
                <a:solidFill>
                  <a:srgbClr val="FF0000"/>
                </a:solidFill>
              </a:rPr>
              <a:t>Texte rédigé + déclamé : 10/10 : 75% de la note finale</a:t>
            </a:r>
            <a:r>
              <a:rPr lang="fr-FR" dirty="0"/>
              <a:t> </a:t>
            </a:r>
            <a:r>
              <a:rPr lang="fr-FR" b="1" dirty="0">
                <a:solidFill>
                  <a:srgbClr val="FF0000"/>
                </a:solidFill>
              </a:rPr>
              <a:t>+ BONUS/MALUS </a:t>
            </a:r>
            <a:r>
              <a:rPr lang="fr-FR" dirty="0"/>
              <a:t>de participation (rendu des exercices réalisés en classe) en mode contrôle continu</a:t>
            </a:r>
          </a:p>
        </p:txBody>
      </p:sp>
      <p:pic>
        <p:nvPicPr>
          <p:cNvPr id="16" name="Image 15">
            <a:extLst>
              <a:ext uri="{FF2B5EF4-FFF2-40B4-BE49-F238E27FC236}">
                <a16:creationId xmlns:a16="http://schemas.microsoft.com/office/drawing/2014/main" id="{6CCEF5E4-7EC7-4B94-A277-D282A839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742" y="194947"/>
            <a:ext cx="1175891" cy="1175891"/>
          </a:xfrm>
          <a:prstGeom prst="rect">
            <a:avLst/>
          </a:prstGeom>
        </p:spPr>
      </p:pic>
    </p:spTree>
    <p:extLst>
      <p:ext uri="{BB962C8B-B14F-4D97-AF65-F5344CB8AC3E}">
        <p14:creationId xmlns:p14="http://schemas.microsoft.com/office/powerpoint/2010/main" val="2989904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a:xfrm>
            <a:off x="64655" y="134217"/>
            <a:ext cx="12062690" cy="1649413"/>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sz="3600" dirty="0">
                <a:solidFill>
                  <a:schemeClr val="accent5">
                    <a:lumMod val="75000"/>
                  </a:schemeClr>
                </a:solidFill>
                <a:latin typeface="Gotham Medium"/>
                <a:cs typeface="Times New Roman" panose="02020603050405020304" pitchFamily="18" charset="0"/>
              </a:rPr>
              <a:t>UN TRAVAIL À L’ORAL COMME À L’ÉCRIT : </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PHASE PRÉPARATOIRE DU </a:t>
            </a:r>
            <a:r>
              <a:rPr lang="fr-FR" altLang="fr-FR" sz="3600" dirty="0">
                <a:solidFill>
                  <a:srgbClr val="FF0000"/>
                </a:solidFill>
                <a:latin typeface="Gotham Medium"/>
                <a:cs typeface="Times New Roman" panose="02020603050405020304" pitchFamily="18" charset="0"/>
              </a:rPr>
              <a:t>CONCOURS D’ÉLOQUENCE</a:t>
            </a:r>
            <a:r>
              <a:rPr lang="fr-FR" altLang="fr-FR" sz="3600" dirty="0">
                <a:solidFill>
                  <a:schemeClr val="accent5">
                    <a:lumMod val="75000"/>
                  </a:schemeClr>
                </a:solidFill>
                <a:latin typeface="Gotham Medium"/>
                <a:cs typeface="Times New Roman" panose="02020603050405020304" pitchFamily="18" charset="0"/>
              </a:rPr>
              <a:t>!!!</a:t>
            </a:r>
            <a:br>
              <a:rPr lang="fr-FR" altLang="fr-FR" sz="3600" dirty="0">
                <a:solidFill>
                  <a:schemeClr val="accent5">
                    <a:lumMod val="75000"/>
                  </a:schemeClr>
                </a:solidFill>
                <a:latin typeface="Gotham Medium"/>
                <a:cs typeface="Times New Roman" panose="02020603050405020304" pitchFamily="18" charset="0"/>
              </a:rPr>
            </a:br>
            <a:r>
              <a:rPr lang="fr-FR" altLang="fr-FR" sz="3600" dirty="0">
                <a:solidFill>
                  <a:schemeClr val="accent5">
                    <a:lumMod val="75000"/>
                  </a:schemeClr>
                </a:solidFill>
                <a:latin typeface="Gotham Medium"/>
                <a:cs typeface="Times New Roman" panose="02020603050405020304" pitchFamily="18" charset="0"/>
              </a:rPr>
              <a:t> </a:t>
            </a:r>
            <a:r>
              <a:rPr lang="fr-FR" altLang="fr-FR" sz="3200" dirty="0">
                <a:solidFill>
                  <a:schemeClr val="accent5">
                    <a:lumMod val="75000"/>
                  </a:schemeClr>
                </a:solidFill>
                <a:latin typeface="Gotham Medium"/>
                <a:cs typeface="Times New Roman" panose="02020603050405020304" pitchFamily="18" charset="0"/>
              </a:rPr>
              <a:t> Mars 2024</a:t>
            </a:r>
          </a:p>
        </p:txBody>
      </p:sp>
      <p:sp>
        <p:nvSpPr>
          <p:cNvPr id="39939" name="Espace réservé du contenu 2"/>
          <p:cNvSpPr>
            <a:spLocks noGrp="1"/>
          </p:cNvSpPr>
          <p:nvPr>
            <p:ph sz="quarter" idx="1"/>
          </p:nvPr>
        </p:nvSpPr>
        <p:spPr>
          <a:xfrm>
            <a:off x="350982" y="2018146"/>
            <a:ext cx="10446327" cy="4103688"/>
          </a:xfrm>
        </p:spPr>
        <p:txBody>
          <a:bodyPr>
            <a:normAutofit/>
          </a:bodyPr>
          <a:lstStyle/>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Choisir un sujet libre</a:t>
            </a:r>
          </a:p>
          <a:p>
            <a:pPr algn="just">
              <a:buClr>
                <a:schemeClr val="accent5">
                  <a:lumMod val="75000"/>
                </a:schemeClr>
              </a:buClr>
            </a:pPr>
            <a:r>
              <a:rPr lang="fr-FR" altLang="fr-FR" b="1" dirty="0">
                <a:solidFill>
                  <a:schemeClr val="accent1">
                    <a:lumMod val="75000"/>
                  </a:schemeClr>
                </a:solidFill>
                <a:cs typeface="Times New Roman" panose="02020603050405020304" pitchFamily="18" charset="0"/>
              </a:rPr>
              <a:t>Travail préparatoire et établissement d’une stratégie argumentative</a:t>
            </a:r>
            <a:r>
              <a:rPr lang="fr-FR" altLang="fr-FR" dirty="0">
                <a:solidFill>
                  <a:schemeClr val="accent1">
                    <a:lumMod val="75000"/>
                  </a:schemeClr>
                </a:solidFill>
                <a:cs typeface="Times New Roman" panose="02020603050405020304" pitchFamily="18" charset="0"/>
              </a:rPr>
              <a:t> </a:t>
            </a:r>
            <a:r>
              <a:rPr lang="fr-FR" altLang="fr-FR" dirty="0">
                <a:cs typeface="Times New Roman" panose="02020603050405020304" pitchFamily="18" charset="0"/>
              </a:rPr>
              <a:t>(consultation des documents fournis, slides et documents recherchés en autonomie) = ensemble la semaine </a:t>
            </a:r>
            <a:r>
              <a:rPr lang="fr-FR" altLang="fr-FR">
                <a:cs typeface="Times New Roman" panose="02020603050405020304" pitchFamily="18" charset="0"/>
              </a:rPr>
              <a:t>du 16/10</a:t>
            </a:r>
            <a:endParaRPr lang="fr-FR" altLang="fr-FR" dirty="0">
              <a:cs typeface="Times New Roman" panose="02020603050405020304" pitchFamily="18" charset="0"/>
            </a:endParaRPr>
          </a:p>
          <a:p>
            <a:pPr algn="just">
              <a:buClr>
                <a:schemeClr val="accent5">
                  <a:lumMod val="75000"/>
                </a:schemeClr>
              </a:buClr>
            </a:pPr>
            <a:r>
              <a:rPr lang="fr-FR" altLang="fr-FR" dirty="0">
                <a:cs typeface="Times New Roman" panose="02020603050405020304" pitchFamily="18" charset="0"/>
              </a:rPr>
              <a:t>Construire </a:t>
            </a:r>
            <a:r>
              <a:rPr lang="fr-FR" altLang="fr-FR" b="1" dirty="0">
                <a:solidFill>
                  <a:schemeClr val="accent1">
                    <a:lumMod val="75000"/>
                  </a:schemeClr>
                </a:solidFill>
                <a:cs typeface="Times New Roman" panose="02020603050405020304" pitchFamily="18" charset="0"/>
              </a:rPr>
              <a:t>LE TEXTE le plus riche </a:t>
            </a:r>
            <a:r>
              <a:rPr lang="fr-FR" altLang="fr-FR" dirty="0">
                <a:cs typeface="Times New Roman" panose="02020603050405020304" pitchFamily="18" charset="0"/>
              </a:rPr>
              <a:t>en procédés rhétoriques de votre vie : plaidoyer, réquisitoire…</a:t>
            </a:r>
          </a:p>
          <a:p>
            <a:pPr algn="just">
              <a:buClr>
                <a:schemeClr val="accent5">
                  <a:lumMod val="75000"/>
                </a:schemeClr>
              </a:buClr>
            </a:pPr>
            <a:r>
              <a:rPr lang="fr-FR" altLang="fr-FR" dirty="0">
                <a:cs typeface="Times New Roman" panose="02020603050405020304" pitchFamily="18" charset="0"/>
              </a:rPr>
              <a:t>Déclamer devant le groupe + commentaires du groupe = </a:t>
            </a:r>
            <a:r>
              <a:rPr lang="fr-FR" altLang="fr-FR" b="1" dirty="0">
                <a:solidFill>
                  <a:schemeClr val="accent1">
                    <a:lumMod val="75000"/>
                  </a:schemeClr>
                </a:solidFill>
                <a:cs typeface="Times New Roman" panose="02020603050405020304" pitchFamily="18" charset="0"/>
              </a:rPr>
              <a:t>la semaine de partiels (du 15/01 au 19/01) </a:t>
            </a:r>
            <a:r>
              <a:rPr lang="fr-FR" altLang="fr-FR" dirty="0">
                <a:cs typeface="Times New Roman" panose="02020603050405020304" pitchFamily="18" charset="0"/>
              </a:rPr>
              <a:t>= élection du/des meilleurs orateurs du groupe = finale, </a:t>
            </a:r>
            <a:r>
              <a:rPr lang="fr-FR" altLang="fr-FR" b="1" dirty="0">
                <a:solidFill>
                  <a:schemeClr val="accent1">
                    <a:lumMod val="75000"/>
                  </a:schemeClr>
                </a:solidFill>
                <a:cs typeface="Times New Roman" panose="02020603050405020304" pitchFamily="18" charset="0"/>
              </a:rPr>
              <a:t>événement en mars 2024</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994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8C6B66-115F-477D-A0CF-05C4DB963430}" type="slidenum">
              <a:rPr lang="fr-FR" altLang="fr-FR" sz="1200">
                <a:solidFill>
                  <a:srgbClr val="D38E27"/>
                </a:solidFill>
                <a:latin typeface="Franklin Gothic Book" panose="020B0503020102020204" pitchFamily="34" charset="0"/>
              </a:rPr>
              <a:pPr>
                <a:spcBef>
                  <a:spcPct val="0"/>
                </a:spcBef>
                <a:buFontTx/>
                <a:buNone/>
              </a:pPr>
              <a:t>15</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A8B61472-B9A7-44AB-A97C-62567C6077DB}" type="datetime1">
              <a:rPr lang="fr-FR"/>
              <a:pPr>
                <a:defRPr/>
              </a:pPr>
              <a:t>24/10/2023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01457222"/>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B88DD-A228-4F30-8080-84E3E68BC33B}"/>
              </a:ext>
            </a:extLst>
          </p:cNvPr>
          <p:cNvSpPr>
            <a:spLocks noGrp="1"/>
          </p:cNvSpPr>
          <p:nvPr>
            <p:ph type="title"/>
          </p:nvPr>
        </p:nvSpPr>
        <p:spPr/>
        <p:txBody>
          <a:bodyPr/>
          <a:lstStyle/>
          <a:p>
            <a:r>
              <a:rPr lang="fr-FR" b="1" dirty="0">
                <a:solidFill>
                  <a:schemeClr val="accent1">
                    <a:lumMod val="75000"/>
                  </a:schemeClr>
                </a:solidFill>
              </a:rPr>
              <a:t>Et CHAT GPT?  Il est très éloquent aussi…</a:t>
            </a:r>
          </a:p>
        </p:txBody>
      </p:sp>
      <p:pic>
        <p:nvPicPr>
          <p:cNvPr id="8" name="Espace réservé du contenu 7">
            <a:extLst>
              <a:ext uri="{FF2B5EF4-FFF2-40B4-BE49-F238E27FC236}">
                <a16:creationId xmlns:a16="http://schemas.microsoft.com/office/drawing/2014/main" id="{A5BDBC43-EB96-4124-AE51-10ECED15234D}"/>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32507" y="234370"/>
            <a:ext cx="1188777" cy="1159681"/>
          </a:xfrm>
        </p:spPr>
      </p:pic>
      <p:sp>
        <p:nvSpPr>
          <p:cNvPr id="4" name="Espace réservé de la date 3">
            <a:extLst>
              <a:ext uri="{FF2B5EF4-FFF2-40B4-BE49-F238E27FC236}">
                <a16:creationId xmlns:a16="http://schemas.microsoft.com/office/drawing/2014/main" id="{5A22EC75-D588-4BEE-ACD3-59112D9C73C5}"/>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DA6518D7-B656-45A3-875D-4401ADCD7DE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D208F33E-DDC4-4634-889C-479DB927B810}"/>
              </a:ext>
            </a:extLst>
          </p:cNvPr>
          <p:cNvSpPr>
            <a:spLocks noGrp="1"/>
          </p:cNvSpPr>
          <p:nvPr>
            <p:ph type="sldNum" sz="quarter" idx="12"/>
          </p:nvPr>
        </p:nvSpPr>
        <p:spPr/>
        <p:txBody>
          <a:bodyPr/>
          <a:lstStyle/>
          <a:p>
            <a:fld id="{0A0A4CEA-42F4-4DA3-9091-0B54AF15E387}" type="slidenum">
              <a:rPr lang="fr-FR" smtClean="0"/>
              <a:t>16</a:t>
            </a:fld>
            <a:endParaRPr lang="fr-FR"/>
          </a:p>
        </p:txBody>
      </p:sp>
      <p:sp>
        <p:nvSpPr>
          <p:cNvPr id="9" name="ZoneTexte 8">
            <a:extLst>
              <a:ext uri="{FF2B5EF4-FFF2-40B4-BE49-F238E27FC236}">
                <a16:creationId xmlns:a16="http://schemas.microsoft.com/office/drawing/2014/main" id="{BD3E3A77-66D5-41BB-A320-F6CB307114F4}"/>
              </a:ext>
            </a:extLst>
          </p:cNvPr>
          <p:cNvSpPr txBox="1"/>
          <p:nvPr/>
        </p:nvSpPr>
        <p:spPr>
          <a:xfrm>
            <a:off x="838200" y="1535837"/>
            <a:ext cx="10276643" cy="2805063"/>
          </a:xfrm>
          <a:prstGeom prst="rect">
            <a:avLst/>
          </a:prstGeom>
          <a:noFill/>
        </p:spPr>
        <p:txBody>
          <a:bodyPr wrap="square" rtlCol="0">
            <a:spAutoFit/>
          </a:bodyPr>
          <a:lstStyle/>
          <a:p>
            <a:pPr>
              <a:lnSpc>
                <a:spcPct val="150000"/>
              </a:lnSpc>
            </a:pPr>
            <a:r>
              <a:rPr lang="fr-FR" sz="2400" dirty="0"/>
              <a:t>Mais il ne vous fera monter en compétence</a:t>
            </a:r>
          </a:p>
          <a:p>
            <a:pPr marL="285750" indent="-285750">
              <a:lnSpc>
                <a:spcPct val="150000"/>
              </a:lnSpc>
              <a:buFont typeface="Wingdings" panose="05000000000000000000" pitchFamily="2" charset="2"/>
              <a:buChar char="Ø"/>
            </a:pPr>
            <a:r>
              <a:rPr lang="fr-FR" sz="2400" b="1" dirty="0">
                <a:solidFill>
                  <a:srgbClr val="FF0000"/>
                </a:solidFill>
              </a:rPr>
              <a:t>Utilisation systématique d’un logiciel de détection des travaux IA pour tous les rendus.</a:t>
            </a:r>
            <a:r>
              <a:rPr lang="fr-FR" sz="2400" dirty="0"/>
              <a:t> Le risque: </a:t>
            </a:r>
            <a:r>
              <a:rPr lang="fr-FR" sz="2400" b="1" dirty="0">
                <a:solidFill>
                  <a:srgbClr val="FF0000"/>
                </a:solidFill>
              </a:rPr>
              <a:t>0</a:t>
            </a:r>
          </a:p>
          <a:p>
            <a:pPr marL="285750" indent="-285750">
              <a:lnSpc>
                <a:spcPct val="150000"/>
              </a:lnSpc>
              <a:buFont typeface="Wingdings" panose="05000000000000000000" pitchFamily="2" charset="2"/>
              <a:buChar char="Ø"/>
            </a:pPr>
            <a:r>
              <a:rPr lang="fr-FR" sz="2400" dirty="0"/>
              <a:t>Si volonté d’utilisation malgré tout, </a:t>
            </a:r>
            <a:r>
              <a:rPr lang="fr-FR" sz="2400" b="1" dirty="0">
                <a:solidFill>
                  <a:srgbClr val="FF0000"/>
                </a:solidFill>
              </a:rPr>
              <a:t>joindre la version CHATGPT </a:t>
            </a:r>
            <a:r>
              <a:rPr lang="fr-FR" sz="2400" dirty="0"/>
              <a:t>et votre version élaborée et retravaillée. </a:t>
            </a:r>
            <a:r>
              <a:rPr lang="fr-FR" sz="2400" b="1" dirty="0">
                <a:solidFill>
                  <a:srgbClr val="FF0000"/>
                </a:solidFill>
              </a:rPr>
              <a:t>Travail minoré</a:t>
            </a:r>
            <a:r>
              <a:rPr lang="fr-FR" sz="2400" dirty="0"/>
              <a:t>.  </a:t>
            </a:r>
          </a:p>
        </p:txBody>
      </p:sp>
    </p:spTree>
    <p:extLst>
      <p:ext uri="{BB962C8B-B14F-4D97-AF65-F5344CB8AC3E}">
        <p14:creationId xmlns:p14="http://schemas.microsoft.com/office/powerpoint/2010/main" val="260447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dirty="0"/>
              <a:t>Département Relations Humaines</a:t>
            </a:r>
          </a:p>
        </p:txBody>
      </p:sp>
      <p:sp>
        <p:nvSpPr>
          <p:cNvPr id="5" name="Sous-titre 2"/>
          <p:cNvSpPr>
            <a:spLocks noGrp="1"/>
          </p:cNvSpPr>
          <p:nvPr>
            <p:ph idx="1"/>
          </p:nvPr>
        </p:nvSpPr>
        <p:spPr>
          <a:xfrm>
            <a:off x="699655" y="1336098"/>
            <a:ext cx="6949374" cy="4390447"/>
          </a:xfrm>
        </p:spPr>
        <p:txBody>
          <a:bodyPr>
            <a:normAutofit fontScale="92500" lnSpcReduction="20000"/>
          </a:bodyPr>
          <a:lstStyle/>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fr-FR" sz="2400" i="1" dirty="0">
                <a:solidFill>
                  <a:schemeClr val="tx1">
                    <a:lumMod val="75000"/>
                    <a:lumOff val="25000"/>
                  </a:schemeClr>
                </a:solidFill>
                <a:latin typeface="Times New Roman" panose="02020603050405020304" pitchFamily="18" charset="0"/>
                <a:cs typeface="Times New Roman" panose="02020603050405020304" pitchFamily="18" charset="0"/>
              </a:rPr>
              <a:t>L’homme politique voudrait montrer la justesse de ses idées, le publicitaire souhaite promouvoir un produit, l’avocat de la défense doit démontrer l’innocence de son client, l’adolescente veut convaincre ses parents de la laisser sortir ce soir, l’intellectuel voudrait convaincre le monde entier de la justesse de ses vues, etc. La rhétorique est partout</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         </a:t>
            </a:r>
          </a:p>
          <a:p>
            <a:pPr marL="0" indent="0" algn="just">
              <a:lnSpc>
                <a:spcPct val="170000"/>
              </a:lnSpc>
              <a:buNone/>
              <a:defRPr/>
            </a:pP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J. F. </a:t>
            </a:r>
            <a:r>
              <a:rPr lang="fr-FR" sz="2400" dirty="0" err="1">
                <a:solidFill>
                  <a:schemeClr val="tx1">
                    <a:lumMod val="75000"/>
                    <a:lumOff val="25000"/>
                  </a:schemeClr>
                </a:solidFill>
                <a:latin typeface="Times New Roman" panose="02020603050405020304" pitchFamily="18" charset="0"/>
                <a:cs typeface="Times New Roman" panose="02020603050405020304" pitchFamily="18" charset="0"/>
              </a:rPr>
              <a:t>Dortier</a:t>
            </a:r>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721062"/>
            <a:ext cx="3445169" cy="2664265"/>
          </a:xfrm>
          <a:prstGeom prst="rect">
            <a:avLst/>
          </a:prstGeom>
        </p:spPr>
      </p:pic>
      <p:sp>
        <p:nvSpPr>
          <p:cNvPr id="8" name="ZoneTexte 7"/>
          <p:cNvSpPr txBox="1"/>
          <p:nvPr/>
        </p:nvSpPr>
        <p:spPr>
          <a:xfrm>
            <a:off x="8610600" y="4545565"/>
            <a:ext cx="2743200" cy="369332"/>
          </a:xfrm>
          <a:prstGeom prst="rect">
            <a:avLst/>
          </a:prstGeom>
          <a:noFill/>
        </p:spPr>
        <p:txBody>
          <a:bodyPr wrap="square" rtlCol="0">
            <a:spAutoFit/>
          </a:bodyPr>
          <a:lstStyle/>
          <a:p>
            <a:r>
              <a:rPr lang="fr-FR" i="1" dirty="0">
                <a:latin typeface="Times New Roman" panose="02020603050405020304" pitchFamily="18" charset="0"/>
                <a:cs typeface="Times New Roman" panose="02020603050405020304" pitchFamily="18" charset="0"/>
              </a:rPr>
              <a:t>Raphaël, l’Ecole d’Athènes</a:t>
            </a:r>
          </a:p>
        </p:txBody>
      </p:sp>
      <p:pic>
        <p:nvPicPr>
          <p:cNvPr id="9" name="Image 8"/>
          <p:cNvPicPr>
            <a:picLocks noChangeAspect="1"/>
          </p:cNvPicPr>
          <p:nvPr/>
        </p:nvPicPr>
        <p:blipFill>
          <a:blip r:embed="rId4"/>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18607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38600" y="6399893"/>
            <a:ext cx="4114800" cy="365125"/>
          </a:xfrm>
        </p:spPr>
        <p:txBody>
          <a:bodyPr/>
          <a:lstStyle/>
          <a:p>
            <a:r>
              <a:rPr lang="fr-FR" dirty="0"/>
              <a:t>Département Relations Humaines</a:t>
            </a:r>
          </a:p>
        </p:txBody>
      </p:sp>
      <p:sp>
        <p:nvSpPr>
          <p:cNvPr id="5" name="Titre 1"/>
          <p:cNvSpPr>
            <a:spLocks noGrp="1"/>
          </p:cNvSpPr>
          <p:nvPr>
            <p:ph type="title"/>
          </p:nvPr>
        </p:nvSpPr>
        <p:spPr>
          <a:xfrm>
            <a:off x="1004454" y="175792"/>
            <a:ext cx="10515600" cy="970189"/>
          </a:xfrm>
        </p:spPr>
        <p:txBody>
          <a:bodyPr>
            <a:normAutofit/>
          </a:bodyPr>
          <a:lstStyle/>
          <a:p>
            <a:pPr algn="ctr"/>
            <a:r>
              <a:rPr lang="fr-FR" altLang="fr-FR" sz="3600" dirty="0">
                <a:solidFill>
                  <a:schemeClr val="accent5">
                    <a:lumMod val="50000"/>
                  </a:schemeClr>
                </a:solidFill>
                <a:latin typeface="Times New Roman" panose="02020603050405020304" pitchFamily="18" charset="0"/>
                <a:cs typeface="Times New Roman" panose="02020603050405020304" pitchFamily="18" charset="0"/>
              </a:rPr>
              <a:t>LES ORIGINES: le système rhétorique, 3 genres</a:t>
            </a:r>
            <a:endParaRPr lang="en-US" alt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9" name="Picture 4" descr="http://www.lalitote.org/local/cache-vignettes/L342xH351/jpg_Demosthenes_web-7a162.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41662" y="5375438"/>
            <a:ext cx="1378884" cy="14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musagora.education.fr/citoyennete/images/pnyx-citoyens-en-ha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914" y="1214589"/>
            <a:ext cx="4461680" cy="334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0"/>
          <p:cNvSpPr txBox="1"/>
          <p:nvPr/>
        </p:nvSpPr>
        <p:spPr>
          <a:xfrm>
            <a:off x="1004454" y="4810654"/>
            <a:ext cx="2739571" cy="461665"/>
          </a:xfrm>
          <a:prstGeom prst="rect">
            <a:avLst/>
          </a:prstGeom>
          <a:noFill/>
        </p:spPr>
        <p:txBody>
          <a:bodyPr wrap="square" rtlCol="0">
            <a:spAutoFit/>
          </a:bodyPr>
          <a:lstStyle/>
          <a:p>
            <a:r>
              <a:rPr lang="fr-FR" sz="2400" dirty="0">
                <a:solidFill>
                  <a:schemeClr val="tx1">
                    <a:lumMod val="75000"/>
                    <a:lumOff val="25000"/>
                  </a:schemeClr>
                </a:solidFill>
                <a:latin typeface="Times New Roman" panose="02020603050405020304" pitchFamily="18" charset="0"/>
                <a:cs typeface="Times New Roman" panose="02020603050405020304" pitchFamily="18" charset="0"/>
              </a:rPr>
              <a:t>Ecclésia ATHENES</a:t>
            </a:r>
          </a:p>
        </p:txBody>
      </p:sp>
      <p:pic>
        <p:nvPicPr>
          <p:cNvPr id="12" name="Image 11"/>
          <p:cNvPicPr>
            <a:picLocks noChangeAspect="1"/>
          </p:cNvPicPr>
          <p:nvPr/>
        </p:nvPicPr>
        <p:blipFill>
          <a:blip r:embed="rId5"/>
          <a:stretch>
            <a:fillRect/>
          </a:stretch>
        </p:blipFill>
        <p:spPr>
          <a:xfrm>
            <a:off x="3819525" y="6245172"/>
            <a:ext cx="1071562" cy="587479"/>
          </a:xfrm>
          <a:prstGeom prst="rect">
            <a:avLst/>
          </a:prstGeom>
        </p:spPr>
      </p:pic>
      <p:sp>
        <p:nvSpPr>
          <p:cNvPr id="2" name="ZoneTexte 1">
            <a:extLst>
              <a:ext uri="{FF2B5EF4-FFF2-40B4-BE49-F238E27FC236}">
                <a16:creationId xmlns:a16="http://schemas.microsoft.com/office/drawing/2014/main" id="{881733B4-FE10-472F-9D7A-7BD20B571392}"/>
              </a:ext>
            </a:extLst>
          </p:cNvPr>
          <p:cNvSpPr txBox="1"/>
          <p:nvPr/>
        </p:nvSpPr>
        <p:spPr>
          <a:xfrm>
            <a:off x="5539666" y="1214589"/>
            <a:ext cx="6063449" cy="4813349"/>
          </a:xfrm>
          <a:prstGeom prst="rect">
            <a:avLst/>
          </a:prstGeom>
          <a:noFill/>
        </p:spPr>
        <p:txBody>
          <a:bodyPr wrap="square" rtlCol="0">
            <a:spAutoFit/>
          </a:bodyPr>
          <a:lstStyle/>
          <a:p>
            <a:endParaRPr lang="fr-FR" dirty="0"/>
          </a:p>
        </p:txBody>
      </p:sp>
      <p:sp>
        <p:nvSpPr>
          <p:cNvPr id="13" name="ZoneTexte 12">
            <a:extLst>
              <a:ext uri="{FF2B5EF4-FFF2-40B4-BE49-F238E27FC236}">
                <a16:creationId xmlns:a16="http://schemas.microsoft.com/office/drawing/2014/main" id="{591CAC1E-01CE-4814-8F52-DD82D25BCC0A}"/>
              </a:ext>
            </a:extLst>
          </p:cNvPr>
          <p:cNvSpPr txBox="1"/>
          <p:nvPr/>
        </p:nvSpPr>
        <p:spPr>
          <a:xfrm>
            <a:off x="4967190" y="1107141"/>
            <a:ext cx="6961573" cy="5539978"/>
          </a:xfrm>
          <a:prstGeom prst="rect">
            <a:avLst/>
          </a:prstGeom>
          <a:noFill/>
        </p:spPr>
        <p:txBody>
          <a:bodyPr wrap="square" rtlCol="0">
            <a:spAutoFit/>
          </a:bodyPr>
          <a:lstStyle/>
          <a:p>
            <a:pPr algn="just"/>
            <a:r>
              <a:rPr lang="fr-FR" dirty="0"/>
              <a:t> </a:t>
            </a:r>
            <a:r>
              <a:rPr lang="fr-FR" sz="2400" dirty="0"/>
              <a:t>« … donc on parlera sans doute de trois types de discours, du discours délibératif, du discours judiciaire et du discours démonstratif. » (Aristote, </a:t>
            </a:r>
            <a:r>
              <a:rPr lang="fr-FR" sz="2400" i="1" dirty="0"/>
              <a:t>Rhétorique</a:t>
            </a:r>
            <a:r>
              <a:rPr lang="fr-FR" sz="2400" dirty="0"/>
              <a:t>)</a:t>
            </a:r>
          </a:p>
          <a:p>
            <a:pPr algn="just"/>
            <a:r>
              <a:rPr lang="fr-FR" sz="2400" dirty="0"/>
              <a:t>Aristote associe ainsi des situations de parole à des objets de discours, des visées spécifiques et des procédés rhétoriques et argumentatifs appropriés. </a:t>
            </a:r>
          </a:p>
          <a:p>
            <a:pPr marL="285750" indent="-285750" algn="just">
              <a:buFont typeface="Wingdings" panose="05000000000000000000" pitchFamily="2" charset="2"/>
              <a:buChar char="v"/>
            </a:pPr>
            <a:r>
              <a:rPr lang="fr-FR" sz="2400" dirty="0">
                <a:solidFill>
                  <a:schemeClr val="accent5">
                    <a:lumMod val="75000"/>
                  </a:schemeClr>
                </a:solidFill>
              </a:rPr>
              <a:t>Le genre délibératif</a:t>
            </a:r>
            <a:r>
              <a:rPr lang="fr-FR" sz="2400" dirty="0"/>
              <a:t> est celui de l’assemblée, où sont discutées les décisions touchant à l’avenir de la cité</a:t>
            </a:r>
          </a:p>
          <a:p>
            <a:pPr marL="285750" indent="-285750" algn="just">
              <a:buFont typeface="Wingdings" panose="05000000000000000000" pitchFamily="2" charset="2"/>
              <a:buChar char="v"/>
            </a:pPr>
            <a:r>
              <a:rPr lang="fr-FR" sz="2400" dirty="0">
                <a:solidFill>
                  <a:schemeClr val="accent5">
                    <a:lumMod val="75000"/>
                  </a:schemeClr>
                </a:solidFill>
              </a:rPr>
              <a:t>Le genre judiciaire</a:t>
            </a:r>
            <a:r>
              <a:rPr lang="fr-FR" sz="2400" dirty="0"/>
              <a:t> est celui du tribunal, où il s’agit de se prononcer sur des faits passés, selon les catégories du juste et de l’injuste.</a:t>
            </a:r>
          </a:p>
          <a:p>
            <a:pPr marL="285750" indent="-285750" algn="just">
              <a:buFont typeface="Wingdings" panose="05000000000000000000" pitchFamily="2" charset="2"/>
              <a:buChar char="v"/>
            </a:pPr>
            <a:r>
              <a:rPr lang="fr-FR" sz="2400" dirty="0">
                <a:solidFill>
                  <a:schemeClr val="accent5">
                    <a:lumMod val="75000"/>
                  </a:schemeClr>
                </a:solidFill>
              </a:rPr>
              <a:t>Le genre épidictique </a:t>
            </a:r>
            <a:r>
              <a:rPr lang="fr-FR" sz="2400" dirty="0"/>
              <a:t>enfin est celui de l’éloge et du blâme, selon que l’objet de discours relève du bien ou du mal</a:t>
            </a:r>
          </a:p>
          <a:p>
            <a:pPr algn="just"/>
            <a:endParaRPr lang="fr-FR" dirty="0"/>
          </a:p>
        </p:txBody>
      </p:sp>
    </p:spTree>
    <p:extLst>
      <p:ext uri="{BB962C8B-B14F-4D97-AF65-F5344CB8AC3E}">
        <p14:creationId xmlns:p14="http://schemas.microsoft.com/office/powerpoint/2010/main" val="404032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127" y="0"/>
            <a:ext cx="12025745" cy="1325563"/>
          </a:xfrm>
        </p:spPr>
        <p:txBody>
          <a:bodyPr>
            <a:normAutofit fontScale="90000"/>
          </a:bodyPr>
          <a:lstStyle/>
          <a:p>
            <a:pPr algn="ctr">
              <a:defRPr/>
            </a:pPr>
            <a:r>
              <a:rPr lang="fr-FR" sz="3600" i="1" dirty="0">
                <a:solidFill>
                  <a:schemeClr val="accent5">
                    <a:lumMod val="75000"/>
                  </a:schemeClr>
                </a:solidFill>
                <a:latin typeface="Times New Roman" panose="02020603050405020304" pitchFamily="18" charset="0"/>
                <a:cs typeface="Times New Roman" panose="02020603050405020304" pitchFamily="18" charset="0"/>
              </a:rPr>
              <a:t>LOGOS, PATHOS, ETHOS</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LES TROIS AXES DE L’ART DE CONVAINCRE PAR ARISTOTE, LES TROIS TYPES DE PREUVE RHÉTORIQUE</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19462"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FA9F7E8-4E88-48CB-AB64-379341AB3B37}" type="slidenum">
              <a:rPr lang="fr-FR" altLang="fr-FR" sz="1200">
                <a:solidFill>
                  <a:srgbClr val="D38E27"/>
                </a:solidFill>
                <a:latin typeface="Franklin Gothic Book" panose="020B0503020102020204" pitchFamily="34" charset="0"/>
              </a:rPr>
              <a:pPr>
                <a:spcBef>
                  <a:spcPct val="0"/>
                </a:spcBef>
                <a:buFontTx/>
                <a:buNone/>
              </a:pPr>
              <a:t>19</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25A11773-004E-44A6-8540-5C2A74E621E2}" type="datetime1">
              <a:rPr lang="fr-FR"/>
              <a:pPr>
                <a:defRPr/>
              </a:pPr>
              <a:t>24/10/2023</a:t>
            </a:fld>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028" y="2170618"/>
            <a:ext cx="3889664" cy="333399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728" y="2170618"/>
            <a:ext cx="5938982" cy="3340677"/>
          </a:xfrm>
          <a:prstGeom prst="rect">
            <a:avLst/>
          </a:prstGeom>
        </p:spPr>
      </p:pic>
      <p:pic>
        <p:nvPicPr>
          <p:cNvPr id="9" name="Image 8"/>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79443405"/>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dirty="0">
                <a:solidFill>
                  <a:srgbClr val="0070C0"/>
                </a:solidFill>
                <a:latin typeface="Gotham Medium" pitchFamily="50" charset="0"/>
                <a:cs typeface="Gotham Medium" pitchFamily="50" charset="0"/>
              </a:rPr>
              <a:t>Points abordés</a:t>
            </a:r>
            <a:endParaRPr lang="fr-FR" sz="3200" dirty="0">
              <a:latin typeface="Gotham Medium" pitchFamily="50" charset="0"/>
              <a:cs typeface="Gotham Medium" pitchFamily="50" charset="0"/>
            </a:endParaRPr>
          </a:p>
        </p:txBody>
      </p:sp>
      <p:sp>
        <p:nvSpPr>
          <p:cNvPr id="3" name="Espace réservé du contenu 2"/>
          <p:cNvSpPr>
            <a:spLocks noGrp="1"/>
          </p:cNvSpPr>
          <p:nvPr>
            <p:ph idx="1"/>
          </p:nvPr>
        </p:nvSpPr>
        <p:spPr/>
        <p:txBody>
          <a:bodyPr/>
          <a:lstStyle/>
          <a:p>
            <a:pPr marL="0" indent="0">
              <a:buNone/>
            </a:pPr>
            <a:r>
              <a:rPr lang="fr-FR" dirty="0">
                <a:solidFill>
                  <a:schemeClr val="accent5">
                    <a:lumMod val="75000"/>
                  </a:schemeClr>
                </a:solidFill>
                <a:latin typeface="Gotham Light" pitchFamily="50" charset="0"/>
                <a:cs typeface="Gotham Light" pitchFamily="50" charset="0"/>
              </a:rPr>
              <a:t>1° 	Contexte général du module</a:t>
            </a:r>
          </a:p>
          <a:p>
            <a:pPr marL="0" indent="0">
              <a:buNone/>
            </a:pPr>
            <a:r>
              <a:rPr lang="fr-FR" dirty="0">
                <a:solidFill>
                  <a:schemeClr val="accent5">
                    <a:lumMod val="75000"/>
                  </a:schemeClr>
                </a:solidFill>
                <a:latin typeface="Gotham Light" pitchFamily="50" charset="0"/>
                <a:cs typeface="Gotham Light" pitchFamily="50" charset="0"/>
              </a:rPr>
              <a:t>2° 	Le département Relations Humaines</a:t>
            </a:r>
          </a:p>
          <a:p>
            <a:pPr marL="0" indent="0">
              <a:buNone/>
            </a:pPr>
            <a:r>
              <a:rPr lang="fr-FR" dirty="0">
                <a:solidFill>
                  <a:schemeClr val="accent5">
                    <a:lumMod val="75000"/>
                  </a:schemeClr>
                </a:solidFill>
                <a:latin typeface="Gotham Light" pitchFamily="50" charset="0"/>
                <a:cs typeface="Gotham Light" pitchFamily="50" charset="0"/>
              </a:rPr>
              <a:t>3°	Les règles du jeu dans le groupe</a:t>
            </a:r>
          </a:p>
          <a:p>
            <a:pPr marL="0" indent="0">
              <a:buNone/>
            </a:pPr>
            <a:r>
              <a:rPr lang="fr-FR" dirty="0">
                <a:solidFill>
                  <a:schemeClr val="accent5">
                    <a:lumMod val="75000"/>
                  </a:schemeClr>
                </a:solidFill>
                <a:latin typeface="Gotham Light" pitchFamily="50" charset="0"/>
                <a:cs typeface="Gotham Light" pitchFamily="50" charset="0"/>
              </a:rPr>
              <a:t>4°        Objectifs et positionnement du module: compétences 	développées</a:t>
            </a:r>
          </a:p>
          <a:p>
            <a:pPr marL="0" indent="0">
              <a:buNone/>
            </a:pPr>
            <a:r>
              <a:rPr lang="fr-FR" dirty="0">
                <a:solidFill>
                  <a:schemeClr val="accent5">
                    <a:lumMod val="75000"/>
                  </a:schemeClr>
                </a:solidFill>
                <a:latin typeface="Gotham Light" pitchFamily="50" charset="0"/>
                <a:cs typeface="Gotham Light" pitchFamily="50" charset="0"/>
              </a:rPr>
              <a:t>4° 	Le découpage des séances</a:t>
            </a:r>
          </a:p>
          <a:p>
            <a:pPr marL="0" indent="0">
              <a:buNone/>
            </a:pPr>
            <a:r>
              <a:rPr lang="fr-FR" dirty="0">
                <a:solidFill>
                  <a:schemeClr val="accent5">
                    <a:lumMod val="75000"/>
                  </a:schemeClr>
                </a:solidFill>
                <a:latin typeface="Gotham Light" pitchFamily="50" charset="0"/>
                <a:cs typeface="Gotham Light" pitchFamily="50" charset="0"/>
              </a:rPr>
              <a:t>5° 	Validation du Module</a:t>
            </a: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588621-B23D-43B5-A90E-67A7D80AC950}"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spTree>
    <p:extLst>
      <p:ext uri="{BB962C8B-B14F-4D97-AF65-F5344CB8AC3E}">
        <p14:creationId xmlns:p14="http://schemas.microsoft.com/office/powerpoint/2010/main" val="3819014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152689"/>
            <a:ext cx="11224491" cy="1325563"/>
          </a:xfrm>
        </p:spPr>
        <p:txBody>
          <a:bodyPr>
            <a:norm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ARGUMENTER:</a:t>
            </a:r>
            <a:br>
              <a:rPr lang="fr-FR" sz="3600" dirty="0">
                <a:solidFill>
                  <a:schemeClr val="accent5">
                    <a:lumMod val="75000"/>
                  </a:schemeClr>
                </a:solidFill>
                <a:latin typeface="Times New Roman" panose="02020603050405020304" pitchFamily="18" charset="0"/>
                <a:cs typeface="Times New Roman" panose="02020603050405020304" pitchFamily="18" charset="0"/>
              </a:rPr>
            </a:br>
            <a:r>
              <a:rPr lang="fr-FR" sz="3600" dirty="0">
                <a:solidFill>
                  <a:schemeClr val="accent5">
                    <a:lumMod val="75000"/>
                  </a:schemeClr>
                </a:solidFill>
                <a:latin typeface="Times New Roman" panose="02020603050405020304" pitchFamily="18" charset="0"/>
                <a:cs typeface="Times New Roman" panose="02020603050405020304" pitchFamily="18" charset="0"/>
              </a:rPr>
              <a:t> C’EST CONVAINCRE, PERSUADER, DÉLIBÉRER</a:t>
            </a:r>
          </a:p>
        </p:txBody>
      </p:sp>
      <p:sp>
        <p:nvSpPr>
          <p:cNvPr id="20483" name="Espace réservé du contenu 2"/>
          <p:cNvSpPr>
            <a:spLocks noGrp="1"/>
          </p:cNvSpPr>
          <p:nvPr>
            <p:ph idx="1"/>
          </p:nvPr>
        </p:nvSpPr>
        <p:spPr>
          <a:xfrm>
            <a:off x="838200" y="1587912"/>
            <a:ext cx="10515600" cy="4351338"/>
          </a:xfrm>
        </p:spPr>
        <p:txBody>
          <a:bodyPr/>
          <a:lstStyle/>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convaincre</a:t>
            </a:r>
            <a:r>
              <a:rPr lang="fr-FR" altLang="fr-FR" dirty="0">
                <a:solidFill>
                  <a:schemeClr val="accent5">
                    <a:lumMod val="75000"/>
                  </a:schemeClr>
                </a:solidFill>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à la raison, aux facultés d’analyse et de raisonnement, à l’esprit critique du destinataire: le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logos</a:t>
            </a:r>
          </a:p>
          <a:p>
            <a:pPr marL="0" indent="0" algn="just">
              <a:buNone/>
            </a:pPr>
            <a:endParaRPr lang="fr-FR" altLang="fr-FR" b="1" dirty="0">
              <a:latin typeface="Times New Roman" panose="02020603050405020304" pitchFamily="18" charset="0"/>
              <a:cs typeface="Times New Roman" panose="02020603050405020304" pitchFamily="18" charset="0"/>
            </a:endParaRPr>
          </a:p>
          <a:p>
            <a:pPr algn="just">
              <a:buClr>
                <a:schemeClr val="accent5">
                  <a:lumMod val="75000"/>
                </a:schemeClr>
              </a:buClr>
            </a:pPr>
            <a:r>
              <a:rPr lang="fr-FR" altLang="fr-FR" dirty="0">
                <a:latin typeface="Times New Roman" panose="02020603050405020304" pitchFamily="18" charset="0"/>
                <a:cs typeface="Times New Roman" panose="02020603050405020304" pitchFamily="18" charset="0"/>
              </a:rPr>
              <a:t>Pour</a:t>
            </a:r>
            <a:r>
              <a:rPr lang="fr-FR" altLang="fr-FR" b="1" dirty="0">
                <a:latin typeface="Times New Roman" panose="02020603050405020304" pitchFamily="18" charset="0"/>
                <a:cs typeface="Times New Roman" panose="02020603050405020304" pitchFamily="18" charset="0"/>
              </a:rPr>
              <a:t>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persuader</a:t>
            </a:r>
            <a:r>
              <a:rPr lang="fr-FR" altLang="fr-FR" b="1" dirty="0">
                <a:latin typeface="Times New Roman" panose="02020603050405020304" pitchFamily="18" charset="0"/>
                <a:cs typeface="Times New Roman" panose="02020603050405020304" pitchFamily="18" charset="0"/>
              </a:rPr>
              <a:t>, </a:t>
            </a:r>
            <a:r>
              <a:rPr lang="fr-FR" altLang="fr-FR" dirty="0">
                <a:latin typeface="Times New Roman" panose="02020603050405020304" pitchFamily="18" charset="0"/>
                <a:cs typeface="Times New Roman" panose="02020603050405020304" pitchFamily="18" charset="0"/>
              </a:rPr>
              <a:t>on fait appel aux sentiments, aux émotions, à l’empathie</a:t>
            </a:r>
          </a:p>
          <a:p>
            <a:pPr marL="0" indent="0" algn="just">
              <a:buNone/>
            </a:pPr>
            <a:endParaRPr lang="fr-FR" altLang="fr-FR" dirty="0">
              <a:latin typeface="Times New Roman" panose="02020603050405020304" pitchFamily="18" charset="0"/>
              <a:cs typeface="Times New Roman" panose="02020603050405020304" pitchFamily="18" charset="0"/>
            </a:endParaRPr>
          </a:p>
          <a:p>
            <a:pPr algn="just"/>
            <a:r>
              <a:rPr lang="fr-FR" altLang="fr-FR" b="1" dirty="0">
                <a:solidFill>
                  <a:schemeClr val="accent5">
                    <a:lumMod val="75000"/>
                  </a:schemeClr>
                </a:solidFill>
                <a:latin typeface="Times New Roman" panose="02020603050405020304" pitchFamily="18" charset="0"/>
                <a:cs typeface="Times New Roman" panose="02020603050405020304" pitchFamily="18" charset="0"/>
              </a:rPr>
              <a:t>Délibérer</a:t>
            </a:r>
            <a:r>
              <a:rPr lang="fr-FR" altLang="fr-FR" dirty="0">
                <a:latin typeface="Times New Roman" panose="02020603050405020304" pitchFamily="18" charset="0"/>
                <a:cs typeface="Times New Roman" panose="02020603050405020304" pitchFamily="18" charset="0"/>
              </a:rPr>
              <a:t>, c’est examiner les différents aspects d’une question, en débattre, y réfléchir avant de prendre une décision. </a:t>
            </a:r>
            <a:r>
              <a:rPr lang="fr-FR" altLang="fr-FR" b="1" dirty="0">
                <a:solidFill>
                  <a:schemeClr val="accent5">
                    <a:lumMod val="75000"/>
                  </a:schemeClr>
                </a:solidFill>
                <a:latin typeface="Times New Roman" panose="02020603050405020304" pitchFamily="18" charset="0"/>
                <a:cs typeface="Times New Roman" panose="02020603050405020304" pitchFamily="18" charset="0"/>
              </a:rPr>
              <a:t>Exercice « phare » de la réunion!!!</a:t>
            </a:r>
          </a:p>
        </p:txBody>
      </p:sp>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20485"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E90C7C7-7891-4182-A776-CF02890AA659}" type="slidenum">
              <a:rPr lang="fr-FR" altLang="fr-FR" sz="1200">
                <a:solidFill>
                  <a:srgbClr val="D38E27"/>
                </a:solidFill>
                <a:latin typeface="Franklin Gothic Book" panose="020B0503020102020204" pitchFamily="34" charset="0"/>
              </a:rPr>
              <a:pPr>
                <a:spcBef>
                  <a:spcPct val="0"/>
                </a:spcBef>
                <a:buFontTx/>
                <a:buNone/>
              </a:pPr>
              <a:t>20</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3C03954-C85C-46E1-869F-8A5EC29F6908}" type="datetime1">
              <a:rPr lang="fr-FR"/>
              <a:pPr>
                <a:defRPr/>
              </a:pPr>
              <a:t>24/10/2023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4682843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427" y="143453"/>
            <a:ext cx="11885900" cy="1325563"/>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UNE NÉCESSITÉ  TANT PERSONNELLE…</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QUE PROFESSIONNELLE…</a:t>
            </a:r>
          </a:p>
        </p:txBody>
      </p:sp>
      <p:sp>
        <p:nvSpPr>
          <p:cNvPr id="21507" name="Espace réservé du contenu 2"/>
          <p:cNvSpPr>
            <a:spLocks noGrp="1"/>
          </p:cNvSpPr>
          <p:nvPr>
            <p:ph sz="quarter" idx="1"/>
          </p:nvPr>
        </p:nvSpPr>
        <p:spPr>
          <a:xfrm>
            <a:off x="327387" y="2218981"/>
            <a:ext cx="8230609" cy="3046339"/>
          </a:xfrm>
        </p:spPr>
        <p:txBody>
          <a:bodyPr>
            <a:normAutofit/>
          </a:bodyPr>
          <a:lstStyle/>
          <a:p>
            <a:pPr marL="0" indent="0">
              <a:buClr>
                <a:schemeClr val="accent5">
                  <a:lumMod val="75000"/>
                </a:schemeClr>
              </a:buClr>
              <a:buNone/>
            </a:pPr>
            <a:r>
              <a:rPr lang="fr-FR" altLang="fr-FR" dirty="0">
                <a:latin typeface="Times New Roman" panose="02020603050405020304" pitchFamily="18" charset="0"/>
                <a:cs typeface="Times New Roman" panose="02020603050405020304" pitchFamily="18" charset="0"/>
              </a:rPr>
              <a:t>Exercice omniprésent dans une vie</a:t>
            </a:r>
          </a:p>
          <a:p>
            <a:pPr marL="0" indent="0">
              <a:buClr>
                <a:schemeClr val="accent5">
                  <a:lumMod val="75000"/>
                </a:schemeClr>
              </a:buClr>
              <a:buNone/>
            </a:pPr>
            <a:endParaRPr lang="fr-FR" altLang="fr-FR" dirty="0">
              <a:latin typeface="Times New Roman" panose="02020603050405020304" pitchFamily="18" charset="0"/>
              <a:cs typeface="Times New Roman" panose="02020603050405020304" pitchFamily="18" charset="0"/>
            </a:endParaRP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qu’étudiant</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citoyen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demandeur de stage ou d’emploi</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En tant que professionnel et qu’ingénieur</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673" y="2112811"/>
            <a:ext cx="3133582" cy="325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Espace réservé du pied de page 2"/>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fr-FR" altLang="fr-FR" dirty="0">
                <a:latin typeface="Franklin Gothic Book" panose="020B0503020102020204" pitchFamily="34" charset="0"/>
              </a:rPr>
              <a:t>Département Relations Humaines</a:t>
            </a:r>
          </a:p>
        </p:txBody>
      </p:sp>
      <p:sp>
        <p:nvSpPr>
          <p:cNvPr id="2151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66DE62-269C-4EFC-B67D-E8DA07A0B8C5}" type="slidenum">
              <a:rPr lang="fr-FR" altLang="fr-FR" sz="1200">
                <a:solidFill>
                  <a:srgbClr val="D38E27"/>
                </a:solidFill>
                <a:latin typeface="Franklin Gothic Book" panose="020B0503020102020204" pitchFamily="34" charset="0"/>
              </a:rPr>
              <a:pPr>
                <a:spcBef>
                  <a:spcPct val="0"/>
                </a:spcBef>
                <a:buFontTx/>
                <a:buNone/>
              </a:pPr>
              <a:t>21</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05AE4E73-CFD5-4729-B9F5-762BCC4B8991}"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33410553"/>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218" y="120072"/>
            <a:ext cx="11471564" cy="836757"/>
          </a:xfrm>
        </p:spPr>
        <p:txBody>
          <a:bodyPr>
            <a:normAutofit/>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CERTAINS SONT MEILLEURS QUE D’AUTRES</a:t>
            </a:r>
          </a:p>
        </p:txBody>
      </p:sp>
      <p:graphicFrame>
        <p:nvGraphicFramePr>
          <p:cNvPr id="6" name="Espace réservé du contenu 5"/>
          <p:cNvGraphicFramePr>
            <a:graphicFrameLocks noGrp="1"/>
          </p:cNvGraphicFramePr>
          <p:nvPr>
            <p:ph idx="1"/>
            <p:extLst/>
          </p:nvPr>
        </p:nvGraphicFramePr>
        <p:xfrm>
          <a:off x="1577109" y="1459344"/>
          <a:ext cx="8551141" cy="4460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355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02BF14-69DE-4BBB-8683-5E70DD72EFD8}" type="slidenum">
              <a:rPr lang="fr-FR" altLang="fr-FR" sz="1200">
                <a:solidFill>
                  <a:srgbClr val="D38E27"/>
                </a:solidFill>
                <a:latin typeface="Franklin Gothic Book" panose="020B0503020102020204" pitchFamily="34" charset="0"/>
              </a:rPr>
              <a:pPr>
                <a:spcBef>
                  <a:spcPct val="0"/>
                </a:spcBef>
                <a:buFontTx/>
                <a:buNone/>
              </a:pPr>
              <a:t>22</a:t>
            </a:fld>
            <a:endParaRPr lang="fr-FR" altLang="fr-FR" sz="1200">
              <a:solidFill>
                <a:srgbClr val="D38E27"/>
              </a:solidFill>
              <a:latin typeface="Franklin Gothic Book" panose="020B0503020102020204" pitchFamily="34" charset="0"/>
            </a:endParaRPr>
          </a:p>
        </p:txBody>
      </p:sp>
      <p:sp>
        <p:nvSpPr>
          <p:cNvPr id="7" name="ZoneTexte 6"/>
          <p:cNvSpPr txBox="1"/>
          <p:nvPr/>
        </p:nvSpPr>
        <p:spPr>
          <a:xfrm>
            <a:off x="3770167" y="991069"/>
            <a:ext cx="4165023" cy="368300"/>
          </a:xfrm>
          <a:prstGeom prst="rect">
            <a:avLst/>
          </a:prstGeom>
          <a:noFill/>
        </p:spPr>
        <p:txBody>
          <a:bodyPr wrap="square">
            <a:spAutoFit/>
          </a:bodyPr>
          <a:lstStyle/>
          <a:p>
            <a:pPr eaLnBrk="1" hangingPunct="1">
              <a:defRPr/>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C. Higgins parle d’un « </a:t>
            </a:r>
            <a:r>
              <a:rPr lang="fr-FR" dirty="0">
                <a:solidFill>
                  <a:schemeClr val="accent5">
                    <a:lumMod val="75000"/>
                  </a:schemeClr>
                </a:solidFill>
                <a:latin typeface="Times New Roman" panose="02020603050405020304" pitchFamily="18" charset="0"/>
                <a:cs typeface="Times New Roman" panose="02020603050405020304" pitchFamily="18" charset="0"/>
              </a:rPr>
              <a:t>nouveau Cicéron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p:sp>
        <p:nvSpPr>
          <p:cNvPr id="3" name="Espace réservé de la date 2"/>
          <p:cNvSpPr>
            <a:spLocks noGrp="1"/>
          </p:cNvSpPr>
          <p:nvPr>
            <p:ph type="dt" sz="quarter" idx="10"/>
          </p:nvPr>
        </p:nvSpPr>
        <p:spPr/>
        <p:txBody>
          <a:bodyPr/>
          <a:lstStyle/>
          <a:p>
            <a:pPr>
              <a:defRPr/>
            </a:pPr>
            <a:fld id="{EF2C198C-D91E-491C-9371-C8228E7B16FF}" type="datetime1">
              <a:rPr lang="fr-FR"/>
              <a:pPr>
                <a:defRPr/>
              </a:pPr>
              <a:t>24/10/2023</a:t>
            </a:fld>
            <a:endParaRPr lang="fr-FR" dirty="0"/>
          </a:p>
        </p:txBody>
      </p:sp>
      <p:pic>
        <p:nvPicPr>
          <p:cNvPr id="10" name="Image 9"/>
          <p:cNvPicPr>
            <a:picLocks noChangeAspect="1"/>
          </p:cNvPicPr>
          <p:nvPr/>
        </p:nvPicPr>
        <p:blipFill>
          <a:blip r:embed="rId8"/>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19347081"/>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A29132-E963-4A2E-81D7-1645866C2FF3}"/>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Et les apprentis, ils sont forts aussi!</a:t>
            </a:r>
            <a:endParaRPr lang="fr-FR" dirty="0"/>
          </a:p>
        </p:txBody>
      </p:sp>
      <p:pic>
        <p:nvPicPr>
          <p:cNvPr id="8" name="Espace réservé du contenu 7">
            <a:extLst>
              <a:ext uri="{FF2B5EF4-FFF2-40B4-BE49-F238E27FC236}">
                <a16:creationId xmlns:a16="http://schemas.microsoft.com/office/drawing/2014/main" id="{75912D10-90D1-465B-A333-143C8B9960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80170" y="1825625"/>
            <a:ext cx="5631660" cy="4351338"/>
          </a:xfrm>
        </p:spPr>
      </p:pic>
      <p:sp>
        <p:nvSpPr>
          <p:cNvPr id="4" name="Espace réservé de la date 3">
            <a:extLst>
              <a:ext uri="{FF2B5EF4-FFF2-40B4-BE49-F238E27FC236}">
                <a16:creationId xmlns:a16="http://schemas.microsoft.com/office/drawing/2014/main" id="{424BCB78-87B4-4220-9DF6-B6628E40F2F4}"/>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BBE558E7-F965-4416-AB4F-93DED553F76F}"/>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B7682C0A-244C-47D5-9203-045D03551AEE}"/>
              </a:ext>
            </a:extLst>
          </p:cNvPr>
          <p:cNvSpPr>
            <a:spLocks noGrp="1"/>
          </p:cNvSpPr>
          <p:nvPr>
            <p:ph type="sldNum" sz="quarter" idx="12"/>
          </p:nvPr>
        </p:nvSpPr>
        <p:spPr/>
        <p:txBody>
          <a:bodyPr/>
          <a:lstStyle/>
          <a:p>
            <a:fld id="{0A0A4CEA-42F4-4DA3-9091-0B54AF15E387}" type="slidenum">
              <a:rPr lang="fr-FR" smtClean="0"/>
              <a:t>23</a:t>
            </a:fld>
            <a:endParaRPr lang="fr-FR"/>
          </a:p>
        </p:txBody>
      </p:sp>
      <p:sp>
        <p:nvSpPr>
          <p:cNvPr id="9" name="ZoneTexte 8">
            <a:extLst>
              <a:ext uri="{FF2B5EF4-FFF2-40B4-BE49-F238E27FC236}">
                <a16:creationId xmlns:a16="http://schemas.microsoft.com/office/drawing/2014/main" id="{32059442-2B54-41BF-8BAD-891F9CD8885D}"/>
              </a:ext>
            </a:extLst>
          </p:cNvPr>
          <p:cNvSpPr txBox="1"/>
          <p:nvPr/>
        </p:nvSpPr>
        <p:spPr>
          <a:xfrm>
            <a:off x="9356324" y="1825625"/>
            <a:ext cx="1997476" cy="369332"/>
          </a:xfrm>
          <a:prstGeom prst="rect">
            <a:avLst/>
          </a:prstGeom>
          <a:noFill/>
        </p:spPr>
        <p:txBody>
          <a:bodyPr wrap="square" rtlCol="0">
            <a:spAutoFit/>
          </a:bodyPr>
          <a:lstStyle/>
          <a:p>
            <a:r>
              <a:rPr lang="fr-FR" b="1" dirty="0">
                <a:solidFill>
                  <a:srgbClr val="C00000"/>
                </a:solidFill>
              </a:rPr>
              <a:t>BRAVO LILIAN!</a:t>
            </a:r>
          </a:p>
        </p:txBody>
      </p:sp>
    </p:spTree>
    <p:extLst>
      <p:ext uri="{BB962C8B-B14F-4D97-AF65-F5344CB8AC3E}">
        <p14:creationId xmlns:p14="http://schemas.microsoft.com/office/powerpoint/2010/main" val="62500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B3D536-3E39-4CA1-A07D-595978DE02BC}"/>
              </a:ext>
            </a:extLst>
          </p:cNvPr>
          <p:cNvSpPr>
            <a:spLocks noGrp="1"/>
          </p:cNvSpPr>
          <p:nvPr>
            <p:ph type="title"/>
          </p:nvPr>
        </p:nvSpPr>
        <p:spPr/>
        <p:txBody>
          <a:bodyPr/>
          <a:lstStyle/>
          <a:p>
            <a:endParaRPr lang="fr-FR" b="1"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50DE9E32-9D3F-4910-BB1C-45BD66D813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1" b="31272"/>
          <a:stretch/>
        </p:blipFill>
        <p:spPr>
          <a:xfrm>
            <a:off x="2743200" y="1890943"/>
            <a:ext cx="6443339" cy="1713391"/>
          </a:xfrm>
        </p:spPr>
      </p:pic>
      <p:sp>
        <p:nvSpPr>
          <p:cNvPr id="4" name="Espace réservé de la date 3">
            <a:extLst>
              <a:ext uri="{FF2B5EF4-FFF2-40B4-BE49-F238E27FC236}">
                <a16:creationId xmlns:a16="http://schemas.microsoft.com/office/drawing/2014/main" id="{A921F920-96E6-4A8A-A3A5-E5819738536F}"/>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C7447B94-4E71-417E-8A4C-7B3B821B7FA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3014911-138C-4634-B73B-8702C64A6FF2}"/>
              </a:ext>
            </a:extLst>
          </p:cNvPr>
          <p:cNvSpPr>
            <a:spLocks noGrp="1"/>
          </p:cNvSpPr>
          <p:nvPr>
            <p:ph type="sldNum" sz="quarter" idx="12"/>
          </p:nvPr>
        </p:nvSpPr>
        <p:spPr/>
        <p:txBody>
          <a:bodyPr/>
          <a:lstStyle/>
          <a:p>
            <a:fld id="{0A0A4CEA-42F4-4DA3-9091-0B54AF15E387}" type="slidenum">
              <a:rPr lang="fr-FR" smtClean="0"/>
              <a:t>24</a:t>
            </a:fld>
            <a:endParaRPr lang="fr-FR"/>
          </a:p>
        </p:txBody>
      </p:sp>
    </p:spTree>
    <p:extLst>
      <p:ext uri="{BB962C8B-B14F-4D97-AF65-F5344CB8AC3E}">
        <p14:creationId xmlns:p14="http://schemas.microsoft.com/office/powerpoint/2010/main" val="3028822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re 1"/>
          <p:cNvSpPr>
            <a:spLocks noGrp="1"/>
          </p:cNvSpPr>
          <p:nvPr>
            <p:ph type="title"/>
          </p:nvPr>
        </p:nvSpPr>
        <p:spPr/>
        <p:txBody>
          <a:bodyPr/>
          <a:lstStyle/>
          <a:p>
            <a:r>
              <a:rPr lang="fr-FR" altLang="fr-FR"/>
              <a:t>Cadavre Exquis</a:t>
            </a:r>
          </a:p>
        </p:txBody>
      </p:sp>
      <p:sp>
        <p:nvSpPr>
          <p:cNvPr id="43011" name="Espace réservé du contenu 2"/>
          <p:cNvSpPr>
            <a:spLocks noGrp="1"/>
          </p:cNvSpPr>
          <p:nvPr>
            <p:ph idx="1"/>
          </p:nvPr>
        </p:nvSpPr>
        <p:spPr>
          <a:xfrm>
            <a:off x="1981200" y="5589589"/>
            <a:ext cx="8229600" cy="536575"/>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301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5A58AA-D65A-4102-B064-FBA1E41C25B9}" type="slidenum">
              <a:rPr lang="fr-FR" altLang="fr-FR" smtClean="0">
                <a:solidFill>
                  <a:srgbClr val="898989"/>
                </a:solidFill>
                <a:latin typeface="Calibri" panose="020F0502020204030204" pitchFamily="34" charset="0"/>
              </a:rPr>
              <a:pPr/>
              <a:t>25</a:t>
            </a:fld>
            <a:endParaRPr lang="fr-FR" altLang="fr-FR">
              <a:solidFill>
                <a:srgbClr val="898989"/>
              </a:solidFill>
              <a:latin typeface="Calibri" panose="020F0502020204030204" pitchFamily="34" charset="0"/>
            </a:endParaRPr>
          </a:p>
        </p:txBody>
      </p:sp>
      <p:pic>
        <p:nvPicPr>
          <p:cNvPr id="43015"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428750"/>
            <a:ext cx="66675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811626"/>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re 1"/>
          <p:cNvSpPr>
            <a:spLocks noGrp="1"/>
          </p:cNvSpPr>
          <p:nvPr>
            <p:ph type="title"/>
          </p:nvPr>
        </p:nvSpPr>
        <p:spPr/>
        <p:txBody>
          <a:bodyPr/>
          <a:lstStyle/>
          <a:p>
            <a:r>
              <a:rPr lang="fr-FR" altLang="fr-FR"/>
              <a:t>Fast and Curious</a:t>
            </a:r>
          </a:p>
        </p:txBody>
      </p:sp>
      <p:sp>
        <p:nvSpPr>
          <p:cNvPr id="44035" name="Espace réservé du contenu 2"/>
          <p:cNvSpPr>
            <a:spLocks noGrp="1"/>
          </p:cNvSpPr>
          <p:nvPr>
            <p:ph idx="1"/>
          </p:nvPr>
        </p:nvSpPr>
        <p:spPr/>
        <p:txBody>
          <a:bodyPr/>
          <a:lstStyle/>
          <a:p>
            <a:endParaRPr lang="fr-FR" altLang="fr-FR"/>
          </a:p>
          <a:p>
            <a:endParaRPr lang="fr-FR" altLang="fr-FR"/>
          </a:p>
          <a:p>
            <a:r>
              <a:rPr lang="fr-FR" altLang="fr-FR" sz="6000"/>
              <a:t>Liberté ou Egalité?</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403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BFCDEDC-5F05-47FE-AC16-63E87FD13244}" type="slidenum">
              <a:rPr lang="fr-FR" altLang="fr-FR" smtClean="0">
                <a:solidFill>
                  <a:srgbClr val="898989"/>
                </a:solidFill>
                <a:latin typeface="Calibri" panose="020F0502020204030204" pitchFamily="34" charset="0"/>
              </a:rPr>
              <a:pPr/>
              <a:t>26</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4251184252"/>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re 1"/>
          <p:cNvSpPr>
            <a:spLocks noGrp="1"/>
          </p:cNvSpPr>
          <p:nvPr>
            <p:ph type="title"/>
          </p:nvPr>
        </p:nvSpPr>
        <p:spPr/>
        <p:txBody>
          <a:bodyPr/>
          <a:lstStyle/>
          <a:p>
            <a:endParaRPr lang="fr-FR" altLang="fr-FR"/>
          </a:p>
        </p:txBody>
      </p:sp>
      <p:sp>
        <p:nvSpPr>
          <p:cNvPr id="45059" name="Espace réservé du contenu 2"/>
          <p:cNvSpPr>
            <a:spLocks noGrp="1"/>
          </p:cNvSpPr>
          <p:nvPr>
            <p:ph idx="1"/>
          </p:nvPr>
        </p:nvSpPr>
        <p:spPr/>
        <p:txBody>
          <a:bodyPr/>
          <a:lstStyle/>
          <a:p>
            <a:r>
              <a:rPr lang="fr-FR" altLang="fr-FR" sz="6000"/>
              <a:t>La bourse ou la vie? </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506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EF8A65-A3A9-4F8D-8C9A-9279D489B6E7}" type="slidenum">
              <a:rPr lang="fr-FR" altLang="fr-FR" smtClean="0">
                <a:solidFill>
                  <a:srgbClr val="898989"/>
                </a:solidFill>
                <a:latin typeface="Calibri" panose="020F0502020204030204" pitchFamily="34" charset="0"/>
              </a:rPr>
              <a:pPr/>
              <a:t>27</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1302118268"/>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re 1"/>
          <p:cNvSpPr>
            <a:spLocks noGrp="1"/>
          </p:cNvSpPr>
          <p:nvPr>
            <p:ph type="title"/>
          </p:nvPr>
        </p:nvSpPr>
        <p:spPr/>
        <p:txBody>
          <a:bodyPr/>
          <a:lstStyle/>
          <a:p>
            <a:endParaRPr lang="fr-FR" altLang="fr-FR"/>
          </a:p>
        </p:txBody>
      </p:sp>
      <p:sp>
        <p:nvSpPr>
          <p:cNvPr id="46083" name="Espace réservé du contenu 2"/>
          <p:cNvSpPr>
            <a:spLocks noGrp="1"/>
          </p:cNvSpPr>
          <p:nvPr>
            <p:ph idx="1"/>
          </p:nvPr>
        </p:nvSpPr>
        <p:spPr/>
        <p:txBody>
          <a:bodyPr/>
          <a:lstStyle/>
          <a:p>
            <a:r>
              <a:rPr lang="fr-FR" altLang="fr-FR" sz="6000"/>
              <a:t>La valise ou le cercueil?</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608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13F5CD-01FC-44A2-A459-0B394FE52B44}" type="slidenum">
              <a:rPr lang="fr-FR" altLang="fr-FR" smtClean="0">
                <a:solidFill>
                  <a:srgbClr val="898989"/>
                </a:solidFill>
                <a:latin typeface="Calibri" panose="020F0502020204030204" pitchFamily="34" charset="0"/>
              </a:rPr>
              <a:pPr/>
              <a:t>28</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789859118"/>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re 1"/>
          <p:cNvSpPr>
            <a:spLocks noGrp="1"/>
          </p:cNvSpPr>
          <p:nvPr>
            <p:ph type="title"/>
          </p:nvPr>
        </p:nvSpPr>
        <p:spPr/>
        <p:txBody>
          <a:bodyPr/>
          <a:lstStyle/>
          <a:p>
            <a:endParaRPr lang="fr-FR" altLang="fr-FR"/>
          </a:p>
        </p:txBody>
      </p:sp>
      <p:sp>
        <p:nvSpPr>
          <p:cNvPr id="47107" name="Espace réservé du contenu 2"/>
          <p:cNvSpPr>
            <a:spLocks noGrp="1"/>
          </p:cNvSpPr>
          <p:nvPr>
            <p:ph idx="1"/>
          </p:nvPr>
        </p:nvSpPr>
        <p:spPr/>
        <p:txBody>
          <a:bodyPr/>
          <a:lstStyle/>
          <a:p>
            <a:r>
              <a:rPr lang="fr-FR" altLang="fr-FR" sz="6000"/>
              <a:t>Boire ou conduire?</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711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031F2E-48FF-4599-837C-615E7B05BDBE}" type="slidenum">
              <a:rPr lang="fr-FR" altLang="fr-FR" smtClean="0">
                <a:solidFill>
                  <a:srgbClr val="898989"/>
                </a:solidFill>
                <a:latin typeface="Calibri" panose="020F0502020204030204" pitchFamily="34" charset="0"/>
              </a:rPr>
              <a:pPr/>
              <a:t>29</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1454518830"/>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4551C-7BF0-4FA0-9EA6-D3865493D0D2}"/>
              </a:ext>
            </a:extLst>
          </p:cNvPr>
          <p:cNvSpPr>
            <a:spLocks noGrp="1"/>
          </p:cNvSpPr>
          <p:nvPr>
            <p:ph type="title"/>
          </p:nvPr>
        </p:nvSpPr>
        <p:spPr>
          <a:xfrm>
            <a:off x="838200" y="365125"/>
            <a:ext cx="10515600" cy="1325563"/>
          </a:xfrm>
        </p:spPr>
        <p:txBody>
          <a:bodyPr>
            <a:normAutofit fontScale="90000"/>
          </a:bodyPr>
          <a:lstStyle/>
          <a:p>
            <a:r>
              <a:rPr lang="fr-FR" dirty="0"/>
              <a:t>Un changement de paradigme dans l’enseignement: de l’académique au professionnel</a:t>
            </a:r>
          </a:p>
        </p:txBody>
      </p:sp>
      <p:graphicFrame>
        <p:nvGraphicFramePr>
          <p:cNvPr id="6" name="Espace réservé du contenu 5">
            <a:extLst>
              <a:ext uri="{FF2B5EF4-FFF2-40B4-BE49-F238E27FC236}">
                <a16:creationId xmlns:a16="http://schemas.microsoft.com/office/drawing/2014/main" id="{98B5CC30-7059-4ABF-B0E7-6CFA0EBED1EF}"/>
              </a:ext>
            </a:extLst>
          </p:cNvPr>
          <p:cNvGraphicFramePr>
            <a:graphicFrameLocks noGrp="1"/>
          </p:cNvGraphicFramePr>
          <p:nvPr>
            <p:ph idx="1"/>
            <p:extLst>
              <p:ext uri="{D42A27DB-BD31-4B8C-83A1-F6EECF244321}">
                <p14:modId xmlns:p14="http://schemas.microsoft.com/office/powerpoint/2010/main" val="2515405712"/>
              </p:ext>
            </p:extLst>
          </p:nvPr>
        </p:nvGraphicFramePr>
        <p:xfrm>
          <a:off x="838200" y="1825625"/>
          <a:ext cx="10707930" cy="463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a:extLst>
              <a:ext uri="{FF2B5EF4-FFF2-40B4-BE49-F238E27FC236}">
                <a16:creationId xmlns:a16="http://schemas.microsoft.com/office/drawing/2014/main" id="{2E550204-E6AD-4419-8BA8-918CDB6D48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B0B32CDF-F225-4D75-8888-92CFCB0D9A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8" name="Image 7">
            <a:extLst>
              <a:ext uri="{FF2B5EF4-FFF2-40B4-BE49-F238E27FC236}">
                <a16:creationId xmlns:a16="http://schemas.microsoft.com/office/drawing/2014/main" id="{0F612FA9-3911-487E-BBF0-5DFA71A009CC}"/>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45870" y="1784292"/>
            <a:ext cx="1351330" cy="1371600"/>
          </a:xfrm>
          <a:prstGeom prst="rect">
            <a:avLst/>
          </a:prstGeom>
        </p:spPr>
      </p:pic>
      <p:pic>
        <p:nvPicPr>
          <p:cNvPr id="11" name="Image 10">
            <a:extLst>
              <a:ext uri="{FF2B5EF4-FFF2-40B4-BE49-F238E27FC236}">
                <a16:creationId xmlns:a16="http://schemas.microsoft.com/office/drawing/2014/main" id="{D2DFEDB8-3741-4CA9-AC6F-ECF93200FAA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92406" y="1600109"/>
            <a:ext cx="1143161" cy="1736725"/>
          </a:xfrm>
          <a:prstGeom prst="rect">
            <a:avLst/>
          </a:prstGeom>
        </p:spPr>
      </p:pic>
      <p:sp>
        <p:nvSpPr>
          <p:cNvPr id="12" name="ZoneTexte 11">
            <a:extLst>
              <a:ext uri="{FF2B5EF4-FFF2-40B4-BE49-F238E27FC236}">
                <a16:creationId xmlns:a16="http://schemas.microsoft.com/office/drawing/2014/main" id="{9C6A6830-2600-4AC3-93BB-535384E610B0}"/>
              </a:ext>
            </a:extLst>
          </p:cNvPr>
          <p:cNvSpPr txBox="1"/>
          <p:nvPr/>
        </p:nvSpPr>
        <p:spPr>
          <a:xfrm>
            <a:off x="1997200" y="3521166"/>
            <a:ext cx="1933575" cy="230832"/>
          </a:xfrm>
          <a:prstGeom prst="rect">
            <a:avLst/>
          </a:prstGeom>
          <a:noFill/>
        </p:spPr>
        <p:txBody>
          <a:bodyPr wrap="square" rtlCol="0">
            <a:spAutoFit/>
          </a:bodyPr>
          <a:lstStyle/>
          <a:p>
            <a:endParaRPr lang="fr-FR" sz="900" dirty="0"/>
          </a:p>
        </p:txBody>
      </p:sp>
      <p:sp>
        <p:nvSpPr>
          <p:cNvPr id="13" name="Flèche : bas 12">
            <a:extLst>
              <a:ext uri="{FF2B5EF4-FFF2-40B4-BE49-F238E27FC236}">
                <a16:creationId xmlns:a16="http://schemas.microsoft.com/office/drawing/2014/main" id="{A9DB553B-88AA-45C6-98A1-F3EDE353FBA2}"/>
              </a:ext>
            </a:extLst>
          </p:cNvPr>
          <p:cNvSpPr/>
          <p:nvPr/>
        </p:nvSpPr>
        <p:spPr>
          <a:xfrm>
            <a:off x="1754884" y="35211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2F21FE65-1DA6-40B6-B72C-E2ED08F4F37F}"/>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8200" y="4629195"/>
            <a:ext cx="2178050" cy="1453167"/>
          </a:xfrm>
          <a:prstGeom prst="rect">
            <a:avLst/>
          </a:prstGeom>
        </p:spPr>
      </p:pic>
      <p:pic>
        <p:nvPicPr>
          <p:cNvPr id="17" name="Image 16">
            <a:extLst>
              <a:ext uri="{FF2B5EF4-FFF2-40B4-BE49-F238E27FC236}">
                <a16:creationId xmlns:a16="http://schemas.microsoft.com/office/drawing/2014/main" id="{00BEC4C4-6CA2-4CEC-82CA-ECCB647FC68F}"/>
              </a:ext>
            </a:extLst>
          </p:cNvPr>
          <p:cNvPicPr>
            <a:picLocks noChangeAspect="1"/>
          </p:cNvPicPr>
          <p:nvPr/>
        </p:nvPicPr>
        <p:blipFill>
          <a:blip r:embed="rId13"/>
          <a:stretch>
            <a:fillRect/>
          </a:stretch>
        </p:blipFill>
        <p:spPr>
          <a:xfrm>
            <a:off x="8610600" y="1784292"/>
            <a:ext cx="2175400" cy="1453167"/>
          </a:xfrm>
          <a:prstGeom prst="rect">
            <a:avLst/>
          </a:prstGeom>
        </p:spPr>
      </p:pic>
      <p:pic>
        <p:nvPicPr>
          <p:cNvPr id="18" name="Image 17">
            <a:extLst>
              <a:ext uri="{FF2B5EF4-FFF2-40B4-BE49-F238E27FC236}">
                <a16:creationId xmlns:a16="http://schemas.microsoft.com/office/drawing/2014/main" id="{5F7436BD-5C79-4E64-A2E3-50F92AAA94DF}"/>
              </a:ext>
            </a:extLst>
          </p:cNvPr>
          <p:cNvPicPr>
            <a:picLocks noChangeAspect="1"/>
          </p:cNvPicPr>
          <p:nvPr/>
        </p:nvPicPr>
        <p:blipFill>
          <a:blip r:embed="rId14"/>
          <a:stretch>
            <a:fillRect/>
          </a:stretch>
        </p:blipFill>
        <p:spPr>
          <a:xfrm>
            <a:off x="8693504" y="4411250"/>
            <a:ext cx="1860196" cy="1671112"/>
          </a:xfrm>
          <a:prstGeom prst="rect">
            <a:avLst/>
          </a:prstGeom>
        </p:spPr>
      </p:pic>
      <p:sp>
        <p:nvSpPr>
          <p:cNvPr id="20" name="Flèche : bas 19">
            <a:extLst>
              <a:ext uri="{FF2B5EF4-FFF2-40B4-BE49-F238E27FC236}">
                <a16:creationId xmlns:a16="http://schemas.microsoft.com/office/drawing/2014/main" id="{485AB3DC-25E5-447A-A9F4-42957CE8064E}"/>
              </a:ext>
            </a:extLst>
          </p:cNvPr>
          <p:cNvSpPr/>
          <p:nvPr/>
        </p:nvSpPr>
        <p:spPr>
          <a:xfrm>
            <a:off x="9497568" y="351209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94290192-8131-48C0-9B29-F71A733C0FDE}"/>
              </a:ext>
            </a:extLst>
          </p:cNvPr>
          <p:cNvSpPr txBox="1"/>
          <p:nvPr/>
        </p:nvSpPr>
        <p:spPr>
          <a:xfrm>
            <a:off x="555625" y="6123543"/>
            <a:ext cx="2743200" cy="276999"/>
          </a:xfrm>
          <a:prstGeom prst="rect">
            <a:avLst/>
          </a:prstGeom>
          <a:noFill/>
        </p:spPr>
        <p:txBody>
          <a:bodyPr wrap="square" rtlCol="0">
            <a:spAutoFit/>
          </a:bodyPr>
          <a:lstStyle/>
          <a:p>
            <a:r>
              <a:rPr lang="fr-FR" sz="1200" dirty="0"/>
              <a:t>De la théorie à la pratique</a:t>
            </a:r>
          </a:p>
        </p:txBody>
      </p:sp>
      <p:sp>
        <p:nvSpPr>
          <p:cNvPr id="22" name="ZoneTexte 21">
            <a:extLst>
              <a:ext uri="{FF2B5EF4-FFF2-40B4-BE49-F238E27FC236}">
                <a16:creationId xmlns:a16="http://schemas.microsoft.com/office/drawing/2014/main" id="{68FFF84F-15A7-499C-A836-ED514AA6502B}"/>
              </a:ext>
            </a:extLst>
          </p:cNvPr>
          <p:cNvSpPr txBox="1"/>
          <p:nvPr/>
        </p:nvSpPr>
        <p:spPr>
          <a:xfrm>
            <a:off x="8340896" y="5873383"/>
            <a:ext cx="2476500" cy="276999"/>
          </a:xfrm>
          <a:prstGeom prst="rect">
            <a:avLst/>
          </a:prstGeom>
          <a:noFill/>
        </p:spPr>
        <p:txBody>
          <a:bodyPr wrap="square" rtlCol="0">
            <a:spAutoFit/>
          </a:bodyPr>
          <a:lstStyle/>
          <a:p>
            <a:r>
              <a:rPr lang="fr-FR" sz="1200" dirty="0"/>
              <a:t>De la passivité à l’activité</a:t>
            </a:r>
          </a:p>
        </p:txBody>
      </p:sp>
    </p:spTree>
    <p:extLst>
      <p:ext uri="{BB962C8B-B14F-4D97-AF65-F5344CB8AC3E}">
        <p14:creationId xmlns:p14="http://schemas.microsoft.com/office/powerpoint/2010/main" val="4076904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p:cNvSpPr>
            <a:spLocks noGrp="1"/>
          </p:cNvSpPr>
          <p:nvPr>
            <p:ph type="title"/>
          </p:nvPr>
        </p:nvSpPr>
        <p:spPr/>
        <p:txBody>
          <a:bodyPr/>
          <a:lstStyle/>
          <a:p>
            <a:endParaRPr lang="fr-FR" altLang="fr-FR"/>
          </a:p>
        </p:txBody>
      </p:sp>
      <p:sp>
        <p:nvSpPr>
          <p:cNvPr id="48131" name="Espace réservé du contenu 2"/>
          <p:cNvSpPr>
            <a:spLocks noGrp="1"/>
          </p:cNvSpPr>
          <p:nvPr>
            <p:ph idx="1"/>
          </p:nvPr>
        </p:nvSpPr>
        <p:spPr/>
        <p:txBody>
          <a:bodyPr/>
          <a:lstStyle/>
          <a:p>
            <a:r>
              <a:rPr lang="fr-FR" altLang="fr-FR" sz="6000"/>
              <a:t>Lire ou écrire?</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813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59FCF0-9302-427E-8539-FBD1FDBFAD76}" type="slidenum">
              <a:rPr lang="fr-FR" altLang="fr-FR" smtClean="0">
                <a:solidFill>
                  <a:srgbClr val="898989"/>
                </a:solidFill>
                <a:latin typeface="Calibri" panose="020F0502020204030204" pitchFamily="34" charset="0"/>
              </a:rPr>
              <a:pPr/>
              <a:t>30</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545930275"/>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re 1"/>
          <p:cNvSpPr>
            <a:spLocks noGrp="1"/>
          </p:cNvSpPr>
          <p:nvPr>
            <p:ph type="title"/>
          </p:nvPr>
        </p:nvSpPr>
        <p:spPr/>
        <p:txBody>
          <a:bodyPr/>
          <a:lstStyle/>
          <a:p>
            <a:endParaRPr lang="fr-FR" altLang="fr-FR"/>
          </a:p>
        </p:txBody>
      </p:sp>
      <p:sp>
        <p:nvSpPr>
          <p:cNvPr id="49155" name="Espace réservé du contenu 2"/>
          <p:cNvSpPr>
            <a:spLocks noGrp="1"/>
          </p:cNvSpPr>
          <p:nvPr>
            <p:ph idx="1"/>
          </p:nvPr>
        </p:nvSpPr>
        <p:spPr/>
        <p:txBody>
          <a:bodyPr/>
          <a:lstStyle/>
          <a:p>
            <a:r>
              <a:rPr lang="fr-FR" altLang="fr-FR" sz="6000"/>
              <a:t>L’aile ou la cuisse?</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915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8F920F-C327-4BCC-B028-72B49CEDB782}" type="slidenum">
              <a:rPr lang="fr-FR" altLang="fr-FR" smtClean="0">
                <a:solidFill>
                  <a:srgbClr val="898989"/>
                </a:solidFill>
                <a:latin typeface="Calibri" panose="020F0502020204030204" pitchFamily="34" charset="0"/>
              </a:rPr>
              <a:pPr/>
              <a:t>31</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1517144078"/>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re 1"/>
          <p:cNvSpPr>
            <a:spLocks noGrp="1"/>
          </p:cNvSpPr>
          <p:nvPr>
            <p:ph type="title"/>
          </p:nvPr>
        </p:nvSpPr>
        <p:spPr/>
        <p:txBody>
          <a:bodyPr/>
          <a:lstStyle/>
          <a:p>
            <a:endParaRPr lang="fr-FR" altLang="fr-FR"/>
          </a:p>
        </p:txBody>
      </p:sp>
      <p:sp>
        <p:nvSpPr>
          <p:cNvPr id="50179" name="Espace réservé du contenu 2"/>
          <p:cNvSpPr>
            <a:spLocks noGrp="1"/>
          </p:cNvSpPr>
          <p:nvPr>
            <p:ph idx="1"/>
          </p:nvPr>
        </p:nvSpPr>
        <p:spPr/>
        <p:txBody>
          <a:bodyPr/>
          <a:lstStyle/>
          <a:p>
            <a:r>
              <a:rPr lang="fr-FR" altLang="fr-FR" sz="6000" dirty="0"/>
              <a:t>Mariage ou célibat?</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018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302405E-FEAC-4F9F-8252-59D8707F3650}" type="slidenum">
              <a:rPr lang="fr-FR" altLang="fr-FR" smtClean="0">
                <a:solidFill>
                  <a:srgbClr val="898989"/>
                </a:solidFill>
                <a:latin typeface="Calibri" panose="020F0502020204030204" pitchFamily="34" charset="0"/>
              </a:rPr>
              <a:pPr/>
              <a:t>32</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762081012"/>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re 1"/>
          <p:cNvSpPr>
            <a:spLocks noGrp="1"/>
          </p:cNvSpPr>
          <p:nvPr>
            <p:ph type="title"/>
          </p:nvPr>
        </p:nvSpPr>
        <p:spPr/>
        <p:txBody>
          <a:bodyPr/>
          <a:lstStyle/>
          <a:p>
            <a:endParaRPr lang="fr-FR" altLang="fr-FR"/>
          </a:p>
        </p:txBody>
      </p:sp>
      <p:sp>
        <p:nvSpPr>
          <p:cNvPr id="51203" name="Espace réservé du contenu 2"/>
          <p:cNvSpPr>
            <a:spLocks noGrp="1"/>
          </p:cNvSpPr>
          <p:nvPr>
            <p:ph idx="1"/>
          </p:nvPr>
        </p:nvSpPr>
        <p:spPr/>
        <p:txBody>
          <a:bodyPr/>
          <a:lstStyle/>
          <a:p>
            <a:r>
              <a:rPr lang="fr-FR" altLang="fr-FR" sz="6000"/>
              <a:t>Etre ou ne pas être?</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120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2519E0D-A9A0-456E-8D75-FD8BA3010C39}" type="slidenum">
              <a:rPr lang="fr-FR" altLang="fr-FR" smtClean="0">
                <a:solidFill>
                  <a:srgbClr val="898989"/>
                </a:solidFill>
                <a:latin typeface="Calibri" panose="020F0502020204030204" pitchFamily="34" charset="0"/>
              </a:rPr>
              <a:pPr/>
              <a:t>33</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2400876180"/>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re 1"/>
          <p:cNvSpPr>
            <a:spLocks noGrp="1"/>
          </p:cNvSpPr>
          <p:nvPr>
            <p:ph type="title"/>
          </p:nvPr>
        </p:nvSpPr>
        <p:spPr/>
        <p:txBody>
          <a:bodyPr/>
          <a:lstStyle/>
          <a:p>
            <a:endParaRPr lang="fr-FR" altLang="fr-FR"/>
          </a:p>
        </p:txBody>
      </p:sp>
      <p:sp>
        <p:nvSpPr>
          <p:cNvPr id="52227" name="Espace réservé du contenu 2"/>
          <p:cNvSpPr>
            <a:spLocks noGrp="1"/>
          </p:cNvSpPr>
          <p:nvPr>
            <p:ph idx="1"/>
          </p:nvPr>
        </p:nvSpPr>
        <p:spPr/>
        <p:txBody>
          <a:bodyPr/>
          <a:lstStyle/>
          <a:p>
            <a:r>
              <a:rPr lang="fr-FR" altLang="fr-FR" sz="6000"/>
              <a:t>Ville ou campagne? </a:t>
            </a: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223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B72C92-21DA-4043-B0E3-9E8114A304D5}" type="slidenum">
              <a:rPr lang="fr-FR" altLang="fr-FR" smtClean="0">
                <a:solidFill>
                  <a:srgbClr val="898989"/>
                </a:solidFill>
                <a:latin typeface="Calibri" panose="020F0502020204030204" pitchFamily="34" charset="0"/>
              </a:rPr>
              <a:pPr/>
              <a:t>34</a:t>
            </a:fld>
            <a:endParaRPr lang="fr-FR" altLang="fr-FR">
              <a:solidFill>
                <a:srgbClr val="898989"/>
              </a:solidFill>
              <a:latin typeface="Calibri" panose="020F0502020204030204" pitchFamily="34" charset="0"/>
            </a:endParaRPr>
          </a:p>
        </p:txBody>
      </p:sp>
    </p:spTree>
    <p:extLst>
      <p:ext uri="{BB962C8B-B14F-4D97-AF65-F5344CB8AC3E}">
        <p14:creationId xmlns:p14="http://schemas.microsoft.com/office/powerpoint/2010/main" val="1566680702"/>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re 1"/>
          <p:cNvSpPr>
            <a:spLocks noGrp="1"/>
          </p:cNvSpPr>
          <p:nvPr>
            <p:ph type="title"/>
          </p:nvPr>
        </p:nvSpPr>
        <p:spPr/>
        <p:txBody>
          <a:bodyPr/>
          <a:lstStyle/>
          <a:p>
            <a:r>
              <a:rPr lang="fr-FR" altLang="fr-FR"/>
              <a:t>Photos</a:t>
            </a:r>
          </a:p>
        </p:txBody>
      </p:sp>
      <p:sp>
        <p:nvSpPr>
          <p:cNvPr id="53251" name="Espace réservé du contenu 2"/>
          <p:cNvSpPr>
            <a:spLocks noGrp="1"/>
          </p:cNvSpPr>
          <p:nvPr>
            <p:ph idx="1"/>
          </p:nvPr>
        </p:nvSpPr>
        <p:spPr>
          <a:xfrm>
            <a:off x="1847850" y="5589589"/>
            <a:ext cx="8362950" cy="536575"/>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325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FBCEE3-3267-4F70-901F-721A686142B4}" type="slidenum">
              <a:rPr lang="fr-FR" altLang="fr-FR" smtClean="0">
                <a:solidFill>
                  <a:srgbClr val="898989"/>
                </a:solidFill>
                <a:latin typeface="Calibri" panose="020F0502020204030204" pitchFamily="34" charset="0"/>
              </a:rPr>
              <a:pPr/>
              <a:t>35</a:t>
            </a:fld>
            <a:endParaRPr lang="fr-FR" altLang="fr-FR">
              <a:solidFill>
                <a:srgbClr val="898989"/>
              </a:solidFill>
              <a:latin typeface="Calibri" panose="020F0502020204030204" pitchFamily="34" charset="0"/>
            </a:endParaRPr>
          </a:p>
        </p:txBody>
      </p:sp>
      <p:pic>
        <p:nvPicPr>
          <p:cNvPr id="53255"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9389" y="1484313"/>
            <a:ext cx="67532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5076125"/>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re 1"/>
          <p:cNvSpPr>
            <a:spLocks noGrp="1"/>
          </p:cNvSpPr>
          <p:nvPr>
            <p:ph type="title"/>
          </p:nvPr>
        </p:nvSpPr>
        <p:spPr/>
        <p:txBody>
          <a:bodyPr/>
          <a:lstStyle/>
          <a:p>
            <a:endParaRPr lang="fr-FR" altLang="fr-FR"/>
          </a:p>
        </p:txBody>
      </p:sp>
      <p:sp>
        <p:nvSpPr>
          <p:cNvPr id="54275" name="Espace réservé du contenu 2"/>
          <p:cNvSpPr>
            <a:spLocks noGrp="1"/>
          </p:cNvSpPr>
          <p:nvPr>
            <p:ph idx="1"/>
          </p:nvPr>
        </p:nvSpPr>
        <p:spPr>
          <a:xfrm>
            <a:off x="2063750" y="5732463"/>
            <a:ext cx="8147050" cy="393700"/>
          </a:xfrm>
        </p:spPr>
        <p:txBody>
          <a:bodyPr>
            <a:normAutofit fontScale="925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427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3372E31-86B5-4052-A817-FC190AA49B7C}" type="slidenum">
              <a:rPr lang="fr-FR" altLang="fr-FR" smtClean="0">
                <a:solidFill>
                  <a:srgbClr val="898989"/>
                </a:solidFill>
                <a:latin typeface="Calibri" panose="020F0502020204030204" pitchFamily="34" charset="0"/>
              </a:rPr>
              <a:pPr/>
              <a:t>36</a:t>
            </a:fld>
            <a:endParaRPr lang="fr-FR" altLang="fr-FR">
              <a:solidFill>
                <a:srgbClr val="898989"/>
              </a:solidFill>
              <a:latin typeface="Calibri" panose="020F0502020204030204" pitchFamily="34" charset="0"/>
            </a:endParaRPr>
          </a:p>
        </p:txBody>
      </p:sp>
      <p:pic>
        <p:nvPicPr>
          <p:cNvPr id="54279"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528638"/>
            <a:ext cx="66421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550606"/>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re 1"/>
          <p:cNvSpPr>
            <a:spLocks noGrp="1"/>
          </p:cNvSpPr>
          <p:nvPr>
            <p:ph type="title"/>
          </p:nvPr>
        </p:nvSpPr>
        <p:spPr/>
        <p:txBody>
          <a:bodyPr/>
          <a:lstStyle/>
          <a:p>
            <a:endParaRPr lang="fr-FR" altLang="fr-FR"/>
          </a:p>
        </p:txBody>
      </p:sp>
      <p:sp>
        <p:nvSpPr>
          <p:cNvPr id="55299" name="Espace réservé du contenu 2"/>
          <p:cNvSpPr>
            <a:spLocks noGrp="1"/>
          </p:cNvSpPr>
          <p:nvPr>
            <p:ph idx="1"/>
          </p:nvPr>
        </p:nvSpPr>
        <p:spPr>
          <a:xfrm flipV="1">
            <a:off x="2279650" y="6126164"/>
            <a:ext cx="7931150" cy="46037"/>
          </a:xfrm>
        </p:spPr>
        <p:txBody>
          <a:bodyPr>
            <a:normAutofit fontScale="250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530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F86C00-C678-4C40-B857-EC35C8087D0E}" type="slidenum">
              <a:rPr lang="fr-FR" altLang="fr-FR" smtClean="0">
                <a:solidFill>
                  <a:srgbClr val="898989"/>
                </a:solidFill>
                <a:latin typeface="Calibri" panose="020F0502020204030204" pitchFamily="34" charset="0"/>
              </a:rPr>
              <a:pPr/>
              <a:t>37</a:t>
            </a:fld>
            <a:endParaRPr lang="fr-FR" altLang="fr-FR">
              <a:solidFill>
                <a:srgbClr val="898989"/>
              </a:solidFill>
              <a:latin typeface="Calibri" panose="020F0502020204030204" pitchFamily="34" charset="0"/>
            </a:endParaRPr>
          </a:p>
        </p:txBody>
      </p:sp>
      <p:pic>
        <p:nvPicPr>
          <p:cNvPr id="55303"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209676"/>
            <a:ext cx="8204200"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862528"/>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re 1"/>
          <p:cNvSpPr>
            <a:spLocks noGrp="1"/>
          </p:cNvSpPr>
          <p:nvPr>
            <p:ph type="title"/>
          </p:nvPr>
        </p:nvSpPr>
        <p:spPr/>
        <p:txBody>
          <a:bodyPr/>
          <a:lstStyle/>
          <a:p>
            <a:endParaRPr lang="fr-FR" altLang="fr-FR"/>
          </a:p>
        </p:txBody>
      </p:sp>
      <p:sp>
        <p:nvSpPr>
          <p:cNvPr id="56323" name="Espace réservé du contenu 2"/>
          <p:cNvSpPr>
            <a:spLocks noGrp="1"/>
          </p:cNvSpPr>
          <p:nvPr>
            <p:ph idx="1"/>
          </p:nvPr>
        </p:nvSpPr>
        <p:spPr>
          <a:xfrm>
            <a:off x="1981200" y="5421313"/>
            <a:ext cx="8229600" cy="704850"/>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632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84F3B3-7314-48F0-9DBA-B3943CDF31DB}" type="slidenum">
              <a:rPr lang="fr-FR" altLang="fr-FR" smtClean="0">
                <a:solidFill>
                  <a:srgbClr val="898989"/>
                </a:solidFill>
                <a:latin typeface="Calibri" panose="020F0502020204030204" pitchFamily="34" charset="0"/>
              </a:rPr>
              <a:pPr/>
              <a:t>38</a:t>
            </a:fld>
            <a:endParaRPr lang="fr-FR" altLang="fr-FR">
              <a:solidFill>
                <a:srgbClr val="898989"/>
              </a:solidFill>
              <a:latin typeface="Calibri" panose="020F0502020204030204" pitchFamily="34" charset="0"/>
            </a:endParaRPr>
          </a:p>
        </p:txBody>
      </p:sp>
      <p:pic>
        <p:nvPicPr>
          <p:cNvPr id="56327" name="Imag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6150" y="1408114"/>
            <a:ext cx="77597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7888288"/>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re 1"/>
          <p:cNvSpPr>
            <a:spLocks noGrp="1"/>
          </p:cNvSpPr>
          <p:nvPr>
            <p:ph type="title"/>
          </p:nvPr>
        </p:nvSpPr>
        <p:spPr/>
        <p:txBody>
          <a:bodyPr/>
          <a:lstStyle/>
          <a:p>
            <a:endParaRPr lang="fr-FR" altLang="fr-FR"/>
          </a:p>
        </p:txBody>
      </p:sp>
      <p:sp>
        <p:nvSpPr>
          <p:cNvPr id="57347" name="Espace réservé du contenu 2"/>
          <p:cNvSpPr>
            <a:spLocks noGrp="1"/>
          </p:cNvSpPr>
          <p:nvPr>
            <p:ph idx="1"/>
          </p:nvPr>
        </p:nvSpPr>
        <p:spPr>
          <a:xfrm>
            <a:off x="1631950" y="5732463"/>
            <a:ext cx="8578850" cy="393700"/>
          </a:xfrm>
        </p:spPr>
        <p:txBody>
          <a:bodyPr>
            <a:normAutofit fontScale="925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735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83CC49-F2D2-43E1-A9B5-6D76026A9FFC}" type="slidenum">
              <a:rPr lang="fr-FR" altLang="fr-FR" smtClean="0">
                <a:solidFill>
                  <a:srgbClr val="898989"/>
                </a:solidFill>
                <a:latin typeface="Calibri" panose="020F0502020204030204" pitchFamily="34" charset="0"/>
              </a:rPr>
              <a:pPr/>
              <a:t>39</a:t>
            </a:fld>
            <a:endParaRPr lang="fr-FR" altLang="fr-FR">
              <a:solidFill>
                <a:srgbClr val="898989"/>
              </a:solidFill>
              <a:latin typeface="Calibri" panose="020F0502020204030204" pitchFamily="34" charset="0"/>
            </a:endParaRPr>
          </a:p>
        </p:txBody>
      </p:sp>
      <p:pic>
        <p:nvPicPr>
          <p:cNvPr id="57351"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1426" y="1366839"/>
            <a:ext cx="7593013"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67525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3F145-8C06-41B4-A7F2-8B9CE2801E3F}"/>
              </a:ext>
            </a:extLst>
          </p:cNvPr>
          <p:cNvSpPr>
            <a:spLocks noGrp="1"/>
          </p:cNvSpPr>
          <p:nvPr>
            <p:ph type="title"/>
          </p:nvPr>
        </p:nvSpPr>
        <p:spPr/>
        <p:txBody>
          <a:bodyPr>
            <a:normAutofit/>
          </a:bodyPr>
          <a:lstStyle/>
          <a:p>
            <a:r>
              <a:rPr lang="fr-FR" sz="4000" dirty="0"/>
              <a:t>Pourquoi ce module? </a:t>
            </a:r>
          </a:p>
        </p:txBody>
      </p:sp>
      <p:sp>
        <p:nvSpPr>
          <p:cNvPr id="3" name="Espace réservé du contenu 2">
            <a:extLst>
              <a:ext uri="{FF2B5EF4-FFF2-40B4-BE49-F238E27FC236}">
                <a16:creationId xmlns:a16="http://schemas.microsoft.com/office/drawing/2014/main" id="{BBA90608-D365-4E76-BD03-0CF9A5A55F9C}"/>
              </a:ext>
            </a:extLst>
          </p:cNvPr>
          <p:cNvSpPr>
            <a:spLocks noGrp="1"/>
          </p:cNvSpPr>
          <p:nvPr>
            <p:ph idx="1"/>
          </p:nvPr>
        </p:nvSpPr>
        <p:spPr>
          <a:xfrm>
            <a:off x="485775" y="1616075"/>
            <a:ext cx="11068050" cy="4351338"/>
          </a:xfrm>
        </p:spPr>
        <p:txBody>
          <a:bodyPr>
            <a:normAutofit lnSpcReduction="10000"/>
          </a:bodyPr>
          <a:lstStyle/>
          <a:p>
            <a:pPr algn="just"/>
            <a:r>
              <a:rPr lang="fr-FR" dirty="0"/>
              <a:t>H. Cross (1885-1959), ingénieur et professeur d’université </a:t>
            </a:r>
            <a:r>
              <a:rPr lang="fr-FR" i="1" dirty="0"/>
              <a:t>Engineering and Ivory Towers</a:t>
            </a:r>
            <a:r>
              <a:rPr lang="fr-FR" dirty="0"/>
              <a:t>, soutient que </a:t>
            </a:r>
            <a:r>
              <a:rPr lang="fr-FR" b="1" dirty="0">
                <a:solidFill>
                  <a:schemeClr val="accent5">
                    <a:lumMod val="75000"/>
                  </a:schemeClr>
                </a:solidFill>
              </a:rPr>
              <a:t>les ingénieurs ne sont pas principalement des scientifiques</a:t>
            </a:r>
            <a:r>
              <a:rPr lang="fr-FR" dirty="0"/>
              <a:t> :</a:t>
            </a:r>
          </a:p>
          <a:p>
            <a:pPr algn="just"/>
            <a:r>
              <a:rPr lang="fr-FR" dirty="0"/>
              <a:t>    </a:t>
            </a:r>
            <a:r>
              <a:rPr lang="fr-FR" b="1" dirty="0">
                <a:solidFill>
                  <a:schemeClr val="accent5">
                    <a:lumMod val="75000"/>
                  </a:schemeClr>
                </a:solidFill>
              </a:rPr>
              <a:t>« S’ils devaient être classés, ils devraient être considérés davantage comme des humanistes que comme des scientifiques. Ceux qui dédient leur vie à l’ingénierie se sentent probablement en contact avec presque toutes les sphères de l’activité humaine. Ils doivent non seulement prendre des décisions importantes sur la conception mécanique d’ensemble de structures et de machines, mais ils sont aussi confrontés aux problèmes des réactions humaines, de la communication, de l’environnement et constamment impliqués dans des problèmes juridiques, économiques et sociologiques. » </a:t>
            </a:r>
          </a:p>
          <a:p>
            <a:endParaRPr lang="fr-FR" dirty="0"/>
          </a:p>
        </p:txBody>
      </p:sp>
      <p:sp>
        <p:nvSpPr>
          <p:cNvPr id="4" name="Espace réservé du pied de page 3">
            <a:extLst>
              <a:ext uri="{FF2B5EF4-FFF2-40B4-BE49-F238E27FC236}">
                <a16:creationId xmlns:a16="http://schemas.microsoft.com/office/drawing/2014/main" id="{2BCBF11E-8219-46A0-BD5C-036763C7A0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1B37AAAF-B180-4852-8FF2-21D94DA6E3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Tree>
    <p:extLst>
      <p:ext uri="{BB962C8B-B14F-4D97-AF65-F5344CB8AC3E}">
        <p14:creationId xmlns:p14="http://schemas.microsoft.com/office/powerpoint/2010/main" val="952155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re 1"/>
          <p:cNvSpPr>
            <a:spLocks noGrp="1"/>
          </p:cNvSpPr>
          <p:nvPr>
            <p:ph type="title"/>
          </p:nvPr>
        </p:nvSpPr>
        <p:spPr/>
        <p:txBody>
          <a:bodyPr/>
          <a:lstStyle/>
          <a:p>
            <a:endParaRPr lang="fr-FR" altLang="fr-FR"/>
          </a:p>
        </p:txBody>
      </p:sp>
      <p:sp>
        <p:nvSpPr>
          <p:cNvPr id="58371" name="Espace réservé du contenu 2"/>
          <p:cNvSpPr>
            <a:spLocks noGrp="1"/>
          </p:cNvSpPr>
          <p:nvPr>
            <p:ph idx="1"/>
          </p:nvPr>
        </p:nvSpPr>
        <p:spPr>
          <a:xfrm>
            <a:off x="1847850" y="5732463"/>
            <a:ext cx="8362950" cy="393700"/>
          </a:xfrm>
        </p:spPr>
        <p:txBody>
          <a:bodyPr>
            <a:normAutofit fontScale="925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837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AD73B0-2C6E-4467-B90A-9E82ED3E7FD3}" type="slidenum">
              <a:rPr lang="fr-FR" altLang="fr-FR" smtClean="0">
                <a:solidFill>
                  <a:srgbClr val="898989"/>
                </a:solidFill>
                <a:latin typeface="Calibri" panose="020F0502020204030204" pitchFamily="34" charset="0"/>
              </a:rPr>
              <a:pPr/>
              <a:t>40</a:t>
            </a:fld>
            <a:endParaRPr lang="fr-FR" altLang="fr-FR">
              <a:solidFill>
                <a:srgbClr val="898989"/>
              </a:solidFill>
              <a:latin typeface="Calibri" panose="020F0502020204030204" pitchFamily="34" charset="0"/>
            </a:endParaRPr>
          </a:p>
        </p:txBody>
      </p:sp>
      <p:pic>
        <p:nvPicPr>
          <p:cNvPr id="58375" name="Imag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1864" y="1597025"/>
            <a:ext cx="7788275"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450617"/>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re 1"/>
          <p:cNvSpPr>
            <a:spLocks noGrp="1"/>
          </p:cNvSpPr>
          <p:nvPr>
            <p:ph type="title"/>
          </p:nvPr>
        </p:nvSpPr>
        <p:spPr/>
        <p:txBody>
          <a:bodyPr/>
          <a:lstStyle/>
          <a:p>
            <a:endParaRPr lang="fr-FR" altLang="fr-FR"/>
          </a:p>
        </p:txBody>
      </p:sp>
      <p:sp>
        <p:nvSpPr>
          <p:cNvPr id="59395" name="Espace réservé du contenu 2"/>
          <p:cNvSpPr>
            <a:spLocks noGrp="1"/>
          </p:cNvSpPr>
          <p:nvPr>
            <p:ph idx="1"/>
          </p:nvPr>
        </p:nvSpPr>
        <p:spPr>
          <a:xfrm>
            <a:off x="2135188" y="6021389"/>
            <a:ext cx="8075612" cy="104775"/>
          </a:xfrm>
        </p:spPr>
        <p:txBody>
          <a:bodyPr>
            <a:normAutofit fontScale="250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5939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2621C2-BEA9-4147-92A8-8AFD2069A13F}" type="slidenum">
              <a:rPr lang="fr-FR" altLang="fr-FR" smtClean="0">
                <a:solidFill>
                  <a:srgbClr val="898989"/>
                </a:solidFill>
                <a:latin typeface="Calibri" panose="020F0502020204030204" pitchFamily="34" charset="0"/>
              </a:rPr>
              <a:pPr/>
              <a:t>41</a:t>
            </a:fld>
            <a:endParaRPr lang="fr-FR" altLang="fr-FR">
              <a:solidFill>
                <a:srgbClr val="898989"/>
              </a:solidFill>
              <a:latin typeface="Calibri" panose="020F0502020204030204" pitchFamily="34" charset="0"/>
            </a:endParaRPr>
          </a:p>
        </p:txBody>
      </p:sp>
      <p:pic>
        <p:nvPicPr>
          <p:cNvPr id="59399"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471489"/>
            <a:ext cx="857250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7726"/>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re 1"/>
          <p:cNvSpPr>
            <a:spLocks noGrp="1"/>
          </p:cNvSpPr>
          <p:nvPr>
            <p:ph type="title"/>
          </p:nvPr>
        </p:nvSpPr>
        <p:spPr/>
        <p:txBody>
          <a:bodyPr/>
          <a:lstStyle/>
          <a:p>
            <a:endParaRPr lang="fr-FR" altLang="fr-FR"/>
          </a:p>
        </p:txBody>
      </p:sp>
      <p:sp>
        <p:nvSpPr>
          <p:cNvPr id="60419" name="Espace réservé du contenu 2"/>
          <p:cNvSpPr>
            <a:spLocks noGrp="1"/>
          </p:cNvSpPr>
          <p:nvPr>
            <p:ph idx="1"/>
          </p:nvPr>
        </p:nvSpPr>
        <p:spPr>
          <a:xfrm>
            <a:off x="2351088" y="5949951"/>
            <a:ext cx="7859712" cy="176213"/>
          </a:xfrm>
        </p:spPr>
        <p:txBody>
          <a:bodyPr>
            <a:normAutofit fontScale="250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042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E51B3EA-1F0B-4D4F-B7BB-D7C3CE4A8A85}" type="slidenum">
              <a:rPr lang="fr-FR" altLang="fr-FR" smtClean="0">
                <a:solidFill>
                  <a:srgbClr val="898989"/>
                </a:solidFill>
                <a:latin typeface="Calibri" panose="020F0502020204030204" pitchFamily="34" charset="0"/>
              </a:rPr>
              <a:pPr/>
              <a:t>42</a:t>
            </a:fld>
            <a:endParaRPr lang="fr-FR" altLang="fr-FR">
              <a:solidFill>
                <a:srgbClr val="898989"/>
              </a:solidFill>
              <a:latin typeface="Calibri" panose="020F0502020204030204" pitchFamily="34" charset="0"/>
            </a:endParaRPr>
          </a:p>
        </p:txBody>
      </p:sp>
      <p:pic>
        <p:nvPicPr>
          <p:cNvPr id="60423"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066800"/>
            <a:ext cx="6978650" cy="523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493547"/>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p:txBody>
          <a:bodyPr/>
          <a:lstStyle/>
          <a:p>
            <a:endParaRPr lang="fr-FR" altLang="fr-FR"/>
          </a:p>
        </p:txBody>
      </p:sp>
      <p:sp>
        <p:nvSpPr>
          <p:cNvPr id="61443" name="Espace réservé du contenu 2"/>
          <p:cNvSpPr>
            <a:spLocks noGrp="1"/>
          </p:cNvSpPr>
          <p:nvPr>
            <p:ph idx="1"/>
          </p:nvPr>
        </p:nvSpPr>
        <p:spPr>
          <a:xfrm>
            <a:off x="1981200" y="5589589"/>
            <a:ext cx="8229600" cy="536575"/>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144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E72162-F4EC-44AE-916C-0CCF42241A3C}" type="slidenum">
              <a:rPr lang="fr-FR" altLang="fr-FR" smtClean="0">
                <a:solidFill>
                  <a:srgbClr val="898989"/>
                </a:solidFill>
                <a:latin typeface="Calibri" panose="020F0502020204030204" pitchFamily="34" charset="0"/>
              </a:rPr>
              <a:pPr/>
              <a:t>43</a:t>
            </a:fld>
            <a:endParaRPr lang="fr-FR" altLang="fr-FR">
              <a:solidFill>
                <a:srgbClr val="898989"/>
              </a:solidFill>
              <a:latin typeface="Calibri" panose="020F0502020204030204" pitchFamily="34" charset="0"/>
            </a:endParaRPr>
          </a:p>
        </p:txBody>
      </p:sp>
      <p:pic>
        <p:nvPicPr>
          <p:cNvPr id="61447"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1543051"/>
            <a:ext cx="6848475"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249156"/>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re 1"/>
          <p:cNvSpPr>
            <a:spLocks noGrp="1"/>
          </p:cNvSpPr>
          <p:nvPr>
            <p:ph type="title"/>
          </p:nvPr>
        </p:nvSpPr>
        <p:spPr/>
        <p:txBody>
          <a:bodyPr/>
          <a:lstStyle/>
          <a:p>
            <a:endParaRPr lang="fr-FR" altLang="fr-FR"/>
          </a:p>
        </p:txBody>
      </p:sp>
      <p:sp>
        <p:nvSpPr>
          <p:cNvPr id="62467" name="Espace réservé du contenu 2"/>
          <p:cNvSpPr>
            <a:spLocks noGrp="1"/>
          </p:cNvSpPr>
          <p:nvPr>
            <p:ph idx="1"/>
          </p:nvPr>
        </p:nvSpPr>
        <p:spPr>
          <a:xfrm>
            <a:off x="1981200" y="5589589"/>
            <a:ext cx="8229600" cy="536575"/>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247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27CF3B-F264-40E2-85BE-289EEA3B6797}" type="slidenum">
              <a:rPr lang="fr-FR" altLang="fr-FR" smtClean="0">
                <a:solidFill>
                  <a:srgbClr val="898989"/>
                </a:solidFill>
                <a:latin typeface="Calibri" panose="020F0502020204030204" pitchFamily="34" charset="0"/>
              </a:rPr>
              <a:pPr/>
              <a:t>44</a:t>
            </a:fld>
            <a:endParaRPr lang="fr-FR" altLang="fr-FR">
              <a:solidFill>
                <a:srgbClr val="898989"/>
              </a:solidFill>
              <a:latin typeface="Calibri" panose="020F0502020204030204" pitchFamily="34" charset="0"/>
            </a:endParaRPr>
          </a:p>
        </p:txBody>
      </p:sp>
      <p:pic>
        <p:nvPicPr>
          <p:cNvPr id="62471"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1195389"/>
            <a:ext cx="56165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285598"/>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re 1"/>
          <p:cNvSpPr>
            <a:spLocks noGrp="1"/>
          </p:cNvSpPr>
          <p:nvPr>
            <p:ph type="title"/>
          </p:nvPr>
        </p:nvSpPr>
        <p:spPr/>
        <p:txBody>
          <a:bodyPr/>
          <a:lstStyle/>
          <a:p>
            <a:endParaRPr lang="fr-FR" altLang="fr-FR"/>
          </a:p>
        </p:txBody>
      </p:sp>
      <p:sp>
        <p:nvSpPr>
          <p:cNvPr id="63491" name="Espace réservé du contenu 2"/>
          <p:cNvSpPr>
            <a:spLocks noGrp="1"/>
          </p:cNvSpPr>
          <p:nvPr>
            <p:ph idx="1"/>
          </p:nvPr>
        </p:nvSpPr>
        <p:spPr>
          <a:xfrm>
            <a:off x="1981200" y="5661025"/>
            <a:ext cx="8229600" cy="465138"/>
          </a:xfrm>
        </p:spPr>
        <p:txBody>
          <a:bodyPr>
            <a:normAutofit lnSpcReduction="1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349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2F4D368-ED1E-4F41-B1F6-7CE622710B03}" type="slidenum">
              <a:rPr lang="fr-FR" altLang="fr-FR" smtClean="0">
                <a:solidFill>
                  <a:srgbClr val="898989"/>
                </a:solidFill>
                <a:latin typeface="Calibri" panose="020F0502020204030204" pitchFamily="34" charset="0"/>
              </a:rPr>
              <a:pPr/>
              <a:t>45</a:t>
            </a:fld>
            <a:endParaRPr lang="fr-FR" altLang="fr-FR">
              <a:solidFill>
                <a:srgbClr val="898989"/>
              </a:solidFill>
              <a:latin typeface="Calibri" panose="020F0502020204030204" pitchFamily="34" charset="0"/>
            </a:endParaRPr>
          </a:p>
        </p:txBody>
      </p:sp>
      <p:pic>
        <p:nvPicPr>
          <p:cNvPr id="63495"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1052514"/>
            <a:ext cx="60198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991805"/>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re 1"/>
          <p:cNvSpPr>
            <a:spLocks noGrp="1"/>
          </p:cNvSpPr>
          <p:nvPr>
            <p:ph type="title"/>
          </p:nvPr>
        </p:nvSpPr>
        <p:spPr/>
        <p:txBody>
          <a:bodyPr/>
          <a:lstStyle/>
          <a:p>
            <a:endParaRPr lang="fr-FR" altLang="fr-FR"/>
          </a:p>
        </p:txBody>
      </p:sp>
      <p:sp>
        <p:nvSpPr>
          <p:cNvPr id="64515" name="Espace réservé du contenu 2"/>
          <p:cNvSpPr>
            <a:spLocks noGrp="1"/>
          </p:cNvSpPr>
          <p:nvPr>
            <p:ph idx="1"/>
          </p:nvPr>
        </p:nvSpPr>
        <p:spPr>
          <a:xfrm>
            <a:off x="2495550" y="5516563"/>
            <a:ext cx="7715250" cy="609600"/>
          </a:xfrm>
        </p:spPr>
        <p:txBody>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451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773E1F-73CB-4C5C-8CFF-C667A5A3C7C3}" type="slidenum">
              <a:rPr lang="fr-FR" altLang="fr-FR" smtClean="0">
                <a:solidFill>
                  <a:srgbClr val="898989"/>
                </a:solidFill>
                <a:latin typeface="Calibri" panose="020F0502020204030204" pitchFamily="34" charset="0"/>
              </a:rPr>
              <a:pPr/>
              <a:t>46</a:t>
            </a:fld>
            <a:endParaRPr lang="fr-FR" altLang="fr-FR">
              <a:solidFill>
                <a:srgbClr val="898989"/>
              </a:solidFill>
              <a:latin typeface="Calibri" panose="020F0502020204030204" pitchFamily="34" charset="0"/>
            </a:endParaRPr>
          </a:p>
        </p:txBody>
      </p:sp>
      <p:pic>
        <p:nvPicPr>
          <p:cNvPr id="64519"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595314"/>
            <a:ext cx="8667750" cy="563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386607"/>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1"/>
          <p:cNvSpPr>
            <a:spLocks noGrp="1"/>
          </p:cNvSpPr>
          <p:nvPr>
            <p:ph type="title"/>
          </p:nvPr>
        </p:nvSpPr>
        <p:spPr/>
        <p:txBody>
          <a:bodyPr/>
          <a:lstStyle/>
          <a:p>
            <a:endParaRPr lang="fr-FR" altLang="fr-FR"/>
          </a:p>
        </p:txBody>
      </p:sp>
      <p:sp>
        <p:nvSpPr>
          <p:cNvPr id="65539" name="Espace réservé du contenu 2"/>
          <p:cNvSpPr>
            <a:spLocks noGrp="1"/>
          </p:cNvSpPr>
          <p:nvPr>
            <p:ph idx="1"/>
          </p:nvPr>
        </p:nvSpPr>
        <p:spPr>
          <a:xfrm>
            <a:off x="1981200" y="6021389"/>
            <a:ext cx="8229600" cy="104775"/>
          </a:xfrm>
        </p:spPr>
        <p:txBody>
          <a:bodyPr>
            <a:normAutofit fontScale="250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554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C78EA28-B96D-4432-BD8C-32F24FFB0DEF}" type="slidenum">
              <a:rPr lang="fr-FR" altLang="fr-FR" smtClean="0">
                <a:solidFill>
                  <a:srgbClr val="898989"/>
                </a:solidFill>
                <a:latin typeface="Calibri" panose="020F0502020204030204" pitchFamily="34" charset="0"/>
              </a:rPr>
              <a:pPr/>
              <a:t>47</a:t>
            </a:fld>
            <a:endParaRPr lang="fr-FR" altLang="fr-FR">
              <a:solidFill>
                <a:srgbClr val="898989"/>
              </a:solidFill>
              <a:latin typeface="Calibri" panose="020F0502020204030204" pitchFamily="34" charset="0"/>
            </a:endParaRPr>
          </a:p>
        </p:txBody>
      </p:sp>
      <p:pic>
        <p:nvPicPr>
          <p:cNvPr id="65543"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942975"/>
            <a:ext cx="767715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863061"/>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re 1"/>
          <p:cNvSpPr>
            <a:spLocks noGrp="1"/>
          </p:cNvSpPr>
          <p:nvPr>
            <p:ph type="title"/>
          </p:nvPr>
        </p:nvSpPr>
        <p:spPr/>
        <p:txBody>
          <a:bodyPr/>
          <a:lstStyle/>
          <a:p>
            <a:endParaRPr lang="fr-FR" altLang="fr-FR"/>
          </a:p>
        </p:txBody>
      </p:sp>
      <p:sp>
        <p:nvSpPr>
          <p:cNvPr id="66563" name="Espace réservé du contenu 2"/>
          <p:cNvSpPr>
            <a:spLocks noGrp="1"/>
          </p:cNvSpPr>
          <p:nvPr>
            <p:ph idx="1"/>
          </p:nvPr>
        </p:nvSpPr>
        <p:spPr>
          <a:xfrm>
            <a:off x="2063750" y="5876925"/>
            <a:ext cx="8147050" cy="249238"/>
          </a:xfrm>
        </p:spPr>
        <p:txBody>
          <a:bodyPr>
            <a:normAutofit fontScale="475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656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974FA3-0F87-421E-9340-4F0A9BF9DFEC}" type="slidenum">
              <a:rPr lang="fr-FR" altLang="fr-FR" smtClean="0">
                <a:solidFill>
                  <a:srgbClr val="898989"/>
                </a:solidFill>
                <a:latin typeface="Calibri" panose="020F0502020204030204" pitchFamily="34" charset="0"/>
              </a:rPr>
              <a:pPr/>
              <a:t>48</a:t>
            </a:fld>
            <a:endParaRPr lang="fr-FR" altLang="fr-FR">
              <a:solidFill>
                <a:srgbClr val="898989"/>
              </a:solidFill>
              <a:latin typeface="Calibri" panose="020F0502020204030204" pitchFamily="34" charset="0"/>
            </a:endParaRPr>
          </a:p>
        </p:txBody>
      </p:sp>
      <p:pic>
        <p:nvPicPr>
          <p:cNvPr id="66567"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571500"/>
            <a:ext cx="28575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793712"/>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lstStyle/>
          <a:p>
            <a:endParaRPr lang="fr-FR" altLang="fr-FR"/>
          </a:p>
        </p:txBody>
      </p:sp>
      <p:sp>
        <p:nvSpPr>
          <p:cNvPr id="67587" name="Espace réservé du contenu 2"/>
          <p:cNvSpPr>
            <a:spLocks noGrp="1"/>
          </p:cNvSpPr>
          <p:nvPr>
            <p:ph idx="1"/>
          </p:nvPr>
        </p:nvSpPr>
        <p:spPr>
          <a:xfrm>
            <a:off x="1847850" y="5876925"/>
            <a:ext cx="8362950" cy="249238"/>
          </a:xfrm>
        </p:spPr>
        <p:txBody>
          <a:bodyPr>
            <a:normAutofit fontScale="47500" lnSpcReduction="20000"/>
          </a:bodyPr>
          <a:lstStyle/>
          <a:p>
            <a:endParaRPr lang="fr-FR" altLang="fr-F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6759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5F180EB-C95B-4647-B9B2-66616FC2A39E}" type="slidenum">
              <a:rPr lang="fr-FR" altLang="fr-FR" smtClean="0">
                <a:solidFill>
                  <a:srgbClr val="898989"/>
                </a:solidFill>
                <a:latin typeface="Calibri" panose="020F0502020204030204" pitchFamily="34" charset="0"/>
              </a:rPr>
              <a:pPr/>
              <a:t>49</a:t>
            </a:fld>
            <a:endParaRPr lang="fr-FR" altLang="fr-FR">
              <a:solidFill>
                <a:srgbClr val="898989"/>
              </a:solidFill>
              <a:latin typeface="Calibri" panose="020F0502020204030204" pitchFamily="34" charset="0"/>
            </a:endParaRPr>
          </a:p>
        </p:txBody>
      </p:sp>
      <p:pic>
        <p:nvPicPr>
          <p:cNvPr id="67591" name="Imag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712788"/>
            <a:ext cx="7494588"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44995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18907-44B1-472C-AC97-EEB0B78A0D54}"/>
              </a:ext>
            </a:extLst>
          </p:cNvPr>
          <p:cNvSpPr>
            <a:spLocks noGrp="1"/>
          </p:cNvSpPr>
          <p:nvPr>
            <p:ph type="title"/>
          </p:nvPr>
        </p:nvSpPr>
        <p:spPr/>
        <p:txBody>
          <a:bodyPr>
            <a:normAutofit/>
          </a:bodyPr>
          <a:lstStyle/>
          <a:p>
            <a:r>
              <a:rPr lang="fr-FR" sz="4000" dirty="0"/>
              <a:t>L’ingénieur: un expert technique?  </a:t>
            </a:r>
          </a:p>
        </p:txBody>
      </p:sp>
      <p:pic>
        <p:nvPicPr>
          <p:cNvPr id="7" name="Espace réservé du contenu 6">
            <a:extLst>
              <a:ext uri="{FF2B5EF4-FFF2-40B4-BE49-F238E27FC236}">
                <a16:creationId xmlns:a16="http://schemas.microsoft.com/office/drawing/2014/main" id="{84903BAA-533B-4A2E-912F-8A5E00E1228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4169" y="365125"/>
            <a:ext cx="1298031" cy="1203325"/>
          </a:xfrm>
        </p:spPr>
      </p:pic>
      <p:sp>
        <p:nvSpPr>
          <p:cNvPr id="4" name="Espace réservé du pied de page 3">
            <a:extLst>
              <a:ext uri="{FF2B5EF4-FFF2-40B4-BE49-F238E27FC236}">
                <a16:creationId xmlns:a16="http://schemas.microsoft.com/office/drawing/2014/main" id="{1E1054FC-9AA4-4637-9970-58CC7D7706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AB7B6C1F-C173-42FA-A7DC-50A3BD349D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sp>
        <p:nvSpPr>
          <p:cNvPr id="9" name="ZoneTexte 8">
            <a:extLst>
              <a:ext uri="{FF2B5EF4-FFF2-40B4-BE49-F238E27FC236}">
                <a16:creationId xmlns:a16="http://schemas.microsoft.com/office/drawing/2014/main" id="{7F447A15-53C2-4A4A-B395-D1EBEE01C22D}"/>
              </a:ext>
            </a:extLst>
          </p:cNvPr>
          <p:cNvSpPr txBox="1"/>
          <p:nvPr/>
        </p:nvSpPr>
        <p:spPr>
          <a:xfrm>
            <a:off x="522118" y="5494412"/>
            <a:ext cx="8963025" cy="954107"/>
          </a:xfrm>
          <a:prstGeom prst="rect">
            <a:avLst/>
          </a:prstGeom>
          <a:noFill/>
        </p:spPr>
        <p:txBody>
          <a:bodyPr wrap="square" rtlCol="0">
            <a:spAutoFit/>
          </a:bodyPr>
          <a:lstStyle/>
          <a:p>
            <a:r>
              <a:rPr lang="fr-FR" sz="2800" dirty="0">
                <a:solidFill>
                  <a:schemeClr val="accent5">
                    <a:lumMod val="75000"/>
                  </a:schemeClr>
                </a:solidFill>
              </a:rPr>
              <a:t>Mais aussi (surtout?) un grand communicant et un individu imbriqué dans un panel d’interactions humaines ! </a:t>
            </a:r>
          </a:p>
        </p:txBody>
      </p:sp>
      <p:sp>
        <p:nvSpPr>
          <p:cNvPr id="10" name="Rectangle 9">
            <a:extLst>
              <a:ext uri="{FF2B5EF4-FFF2-40B4-BE49-F238E27FC236}">
                <a16:creationId xmlns:a16="http://schemas.microsoft.com/office/drawing/2014/main" id="{4AA62669-FDA7-4C23-A996-AA379C0F9AF5}"/>
              </a:ext>
            </a:extLst>
          </p:cNvPr>
          <p:cNvSpPr/>
          <p:nvPr/>
        </p:nvSpPr>
        <p:spPr>
          <a:xfrm>
            <a:off x="5519936" y="2150770"/>
            <a:ext cx="3657600" cy="2677656"/>
          </a:xfrm>
          <a:prstGeom prst="rect">
            <a:avLst/>
          </a:prstGeom>
        </p:spPr>
        <p:txBody>
          <a:bodyPr wrap="square">
            <a:spAutoFit/>
          </a:bodyPr>
          <a:lstStyle/>
          <a:p>
            <a:r>
              <a:rPr lang="fr-FR" sz="2400" dirty="0"/>
              <a:t>Prédominance des formes verbales et écrites  de la communication en entreprise: 78% du temps et 67% des activités des cadres. Et de plus en plus…..</a:t>
            </a:r>
          </a:p>
        </p:txBody>
      </p:sp>
      <p:pic>
        <p:nvPicPr>
          <p:cNvPr id="11" name="Picture 2" descr="http://ecx.images-amazon.com/images/I/513PY4QSW7L._SL500_AA300_.jpg">
            <a:extLst>
              <a:ext uri="{FF2B5EF4-FFF2-40B4-BE49-F238E27FC236}">
                <a16:creationId xmlns:a16="http://schemas.microsoft.com/office/drawing/2014/main" id="{3F210AE3-8D0A-434E-90DB-E4E274AB3136}"/>
              </a:ext>
            </a:extLst>
          </p:cNvPr>
          <p:cNvPicPr>
            <a:picLocks noChangeAspect="1" noChangeArrowheads="1"/>
          </p:cNvPicPr>
          <p:nvPr/>
        </p:nvPicPr>
        <p:blipFill>
          <a:blip r:embed="rId4" cstate="print"/>
          <a:srcRect/>
          <a:stretch>
            <a:fillRect/>
          </a:stretch>
        </p:blipFill>
        <p:spPr bwMode="auto">
          <a:xfrm>
            <a:off x="1703512" y="1484784"/>
            <a:ext cx="3816424" cy="4009628"/>
          </a:xfrm>
          <a:prstGeom prst="rect">
            <a:avLst/>
          </a:prstGeom>
          <a:noFill/>
        </p:spPr>
      </p:pic>
    </p:spTree>
    <p:extLst>
      <p:ext uri="{BB962C8B-B14F-4D97-AF65-F5344CB8AC3E}">
        <p14:creationId xmlns:p14="http://schemas.microsoft.com/office/powerpoint/2010/main" val="2900926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1"/>
          <p:cNvSpPr>
            <a:spLocks noGrp="1"/>
          </p:cNvSpPr>
          <p:nvPr>
            <p:ph type="title"/>
          </p:nvPr>
        </p:nvSpPr>
        <p:spPr/>
        <p:txBody>
          <a:bodyPr/>
          <a:lstStyle/>
          <a:p>
            <a:r>
              <a:rPr lang="fr-FR" altLang="fr-FR" dirty="0"/>
              <a:t>Structurer un discours</a:t>
            </a:r>
            <a:r>
              <a:rPr lang="fr-FR" altLang="fr-FR"/>
              <a:t>: exercice</a:t>
            </a:r>
            <a:endParaRPr lang="fr-FR" altLang="fr-FR" dirty="0"/>
          </a:p>
        </p:txBody>
      </p:sp>
      <p:sp>
        <p:nvSpPr>
          <p:cNvPr id="41987" name="Espace réservé du contenu 2"/>
          <p:cNvSpPr>
            <a:spLocks noGrp="1"/>
          </p:cNvSpPr>
          <p:nvPr>
            <p:ph idx="1"/>
          </p:nvPr>
        </p:nvSpPr>
        <p:spPr>
          <a:xfrm>
            <a:off x="2063750" y="4800600"/>
            <a:ext cx="8147050" cy="1325563"/>
          </a:xfrm>
        </p:spPr>
        <p:txBody>
          <a:bodyPr>
            <a:normAutofit fontScale="85000" lnSpcReduction="10000"/>
          </a:bodyPr>
          <a:lstStyle/>
          <a:p>
            <a:pPr algn="just"/>
            <a:r>
              <a:rPr lang="fr-FR" dirty="0"/>
              <a:t>Pour bien intégrer la structure, efforcez-vous de faire un très bref discours qui comporte deux phrases d’</a:t>
            </a:r>
            <a:r>
              <a:rPr lang="fr-FR" b="1" dirty="0">
                <a:solidFill>
                  <a:schemeClr val="accent1">
                    <a:lumMod val="75000"/>
                  </a:schemeClr>
                </a:solidFill>
              </a:rPr>
              <a:t>exorde</a:t>
            </a:r>
            <a:r>
              <a:rPr lang="fr-FR" dirty="0"/>
              <a:t>, deux phrases de </a:t>
            </a:r>
            <a:r>
              <a:rPr lang="fr-FR" b="1" dirty="0">
                <a:solidFill>
                  <a:schemeClr val="accent1">
                    <a:lumMod val="75000"/>
                  </a:schemeClr>
                </a:solidFill>
              </a:rPr>
              <a:t>narration</a:t>
            </a:r>
            <a:r>
              <a:rPr lang="fr-FR" dirty="0"/>
              <a:t>, deux phrases d’</a:t>
            </a:r>
            <a:r>
              <a:rPr lang="fr-FR" b="1" dirty="0">
                <a:solidFill>
                  <a:schemeClr val="accent1">
                    <a:lumMod val="75000"/>
                  </a:schemeClr>
                </a:solidFill>
              </a:rPr>
              <a:t>argumentation</a:t>
            </a:r>
            <a:r>
              <a:rPr lang="fr-FR" dirty="0"/>
              <a:t>, deux phases de </a:t>
            </a:r>
            <a:r>
              <a:rPr lang="fr-FR" b="1" dirty="0">
                <a:solidFill>
                  <a:schemeClr val="accent1">
                    <a:lumMod val="75000"/>
                  </a:schemeClr>
                </a:solidFill>
              </a:rPr>
              <a:t>réfutation</a:t>
            </a:r>
            <a:r>
              <a:rPr lang="fr-FR" dirty="0"/>
              <a:t>, deux phrases de </a:t>
            </a:r>
            <a:r>
              <a:rPr lang="fr-FR" b="1" dirty="0">
                <a:solidFill>
                  <a:schemeClr val="accent1">
                    <a:lumMod val="75000"/>
                  </a:schemeClr>
                </a:solidFill>
              </a:rPr>
              <a:t>péroraison</a:t>
            </a:r>
            <a:endParaRPr lang="fr-FR" altLang="fr-FR" b="1" dirty="0">
              <a:solidFill>
                <a:schemeClr val="accent1">
                  <a:lumMod val="75000"/>
                </a:schemeClr>
              </a:solidFill>
            </a:endParaRP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199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996128-E342-476F-AF76-B00403EE456C}" type="slidenum">
              <a:rPr lang="fr-FR" altLang="fr-FR" smtClean="0">
                <a:solidFill>
                  <a:srgbClr val="898989"/>
                </a:solidFill>
                <a:latin typeface="Calibri" panose="020F0502020204030204" pitchFamily="34" charset="0"/>
              </a:rPr>
              <a:pPr/>
              <a:t>50</a:t>
            </a:fld>
            <a:endParaRPr lang="fr-FR" altLang="fr-FR">
              <a:solidFill>
                <a:srgbClr val="898989"/>
              </a:solidFill>
              <a:latin typeface="Calibri" panose="020F0502020204030204" pitchFamily="34" charset="0"/>
            </a:endParaRPr>
          </a:p>
        </p:txBody>
      </p:sp>
      <p:pic>
        <p:nvPicPr>
          <p:cNvPr id="41991"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687" y="2261817"/>
            <a:ext cx="3115878" cy="233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71335"/>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365125"/>
            <a:ext cx="11841018" cy="1325563"/>
          </a:xfrm>
        </p:spPr>
        <p:txBody>
          <a:bodyPr>
            <a:normAutofit fontScale="90000"/>
          </a:bodyPr>
          <a:lstStyle/>
          <a:p>
            <a:pPr algn="ctr">
              <a:defRPr/>
            </a:pPr>
            <a:r>
              <a:rPr lang="fr-FR" sz="3200" dirty="0">
                <a:solidFill>
                  <a:schemeClr val="tx2"/>
                </a:solidFill>
                <a:latin typeface="Times New Roman" panose="02020603050405020304" pitchFamily="18" charset="0"/>
                <a:cs typeface="Times New Roman" panose="02020603050405020304" pitchFamily="18" charset="0"/>
              </a:rPr>
              <a:t>OU PITCH! </a:t>
            </a:r>
            <a:br>
              <a:rPr lang="fr-FR" sz="3200" dirty="0">
                <a:solidFill>
                  <a:schemeClr val="tx2"/>
                </a:solidFill>
                <a:latin typeface="Times New Roman" panose="02020603050405020304" pitchFamily="18" charset="0"/>
                <a:cs typeface="Times New Roman" panose="02020603050405020304" pitchFamily="18" charset="0"/>
              </a:rPr>
            </a:br>
            <a:r>
              <a:rPr lang="fr-FR" sz="3200" dirty="0">
                <a:solidFill>
                  <a:schemeClr val="tx2"/>
                </a:solidFill>
                <a:latin typeface="Times New Roman" panose="02020603050405020304" pitchFamily="18" charset="0"/>
                <a:cs typeface="Times New Roman" panose="02020603050405020304" pitchFamily="18" charset="0"/>
              </a:rPr>
              <a:t>CONVAINCRE SUR LA DURÉE D’UN TRAJET EN ASCENSEUR 2 MINUTES </a:t>
            </a:r>
          </a:p>
        </p:txBody>
      </p:sp>
      <p:graphicFrame>
        <p:nvGraphicFramePr>
          <p:cNvPr id="6" name="Espace réservé du contenu 5"/>
          <p:cNvGraphicFramePr>
            <a:graphicFrameLocks noGrp="1"/>
          </p:cNvGraphicFramePr>
          <p:nvPr>
            <p:ph idx="1"/>
            <p:extLst/>
          </p:nvPr>
        </p:nvGraphicFramePr>
        <p:xfrm>
          <a:off x="2272145" y="2105890"/>
          <a:ext cx="7707745" cy="3909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40965"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30F931-B037-4702-BCF0-C732E8FECC2D}" type="slidenum">
              <a:rPr lang="fr-FR" altLang="fr-FR" sz="1200">
                <a:solidFill>
                  <a:srgbClr val="D38E27"/>
                </a:solidFill>
                <a:latin typeface="Franklin Gothic Book" panose="020B0503020102020204" pitchFamily="34" charset="0"/>
              </a:rPr>
              <a:pPr>
                <a:spcBef>
                  <a:spcPct val="0"/>
                </a:spcBef>
                <a:buFontTx/>
                <a:buNone/>
              </a:pPr>
              <a:t>51</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095E6C1-B1F8-4A91-8FEA-7C66F0F49585}" type="datetime1">
              <a:rPr lang="fr-FR"/>
              <a:pPr>
                <a:defRPr/>
              </a:pPr>
              <a:t>24/10/2023</a:t>
            </a:fld>
            <a:endParaRPr lang="fr-FR" dirty="0"/>
          </a:p>
        </p:txBody>
      </p:sp>
      <p:pic>
        <p:nvPicPr>
          <p:cNvPr id="8" name="Image 7"/>
          <p:cNvPicPr>
            <a:picLocks noChangeAspect="1"/>
          </p:cNvPicPr>
          <p:nvPr/>
        </p:nvPicPr>
        <p:blipFill>
          <a:blip r:embed="rId7"/>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508604220"/>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4000" dirty="0">
                <a:latin typeface="Gotham Medium" pitchFamily="50" charset="0"/>
                <a:cs typeface="Gotham Medium" pitchFamily="50" charset="0"/>
              </a:rPr>
              <a:t>MODULE ING1-2023/24  </a:t>
            </a:r>
            <a:br>
              <a:rPr lang="fr-FR" sz="4000" dirty="0">
                <a:solidFill>
                  <a:srgbClr val="0070C0"/>
                </a:solidFill>
                <a:latin typeface="Gotham Medium" pitchFamily="50" charset="0"/>
                <a:cs typeface="Gotham Medium" pitchFamily="50" charset="0"/>
              </a:rPr>
            </a:br>
            <a:br>
              <a:rPr lang="fr-FR" sz="4000" dirty="0">
                <a:solidFill>
                  <a:srgbClr val="0070C0"/>
                </a:solidFill>
                <a:latin typeface="Gotham Medium" pitchFamily="50" charset="0"/>
                <a:cs typeface="Gotham Medium" pitchFamily="50" charset="0"/>
              </a:rPr>
            </a:br>
            <a:r>
              <a:rPr lang="fr-FR" sz="4000" dirty="0">
                <a:solidFill>
                  <a:srgbClr val="0070C0"/>
                </a:solidFill>
                <a:latin typeface="Gotham Medium" pitchFamily="50" charset="0"/>
                <a:cs typeface="Gotham Medium" pitchFamily="50" charset="0"/>
              </a:rPr>
              <a:t>Communication et Expression: les Fondamentaux III: les Apprentis</a:t>
            </a:r>
            <a:endParaRPr lang="fr-FR" sz="3600" b="1" dirty="0">
              <a:solidFill>
                <a:srgbClr val="0070C0"/>
              </a:solidFill>
              <a:effectLst>
                <a:outerShdw blurRad="38100" dist="38100" dir="2700000" algn="tl">
                  <a:srgbClr val="000000">
                    <a:alpha val="43137"/>
                  </a:srgbClr>
                </a:outerShdw>
              </a:effectLst>
              <a:latin typeface="Gotham Medium" pitchFamily="50" charset="0"/>
              <a:cs typeface="Gotham Medium" pitchFamily="50" charset="0"/>
            </a:endParaRPr>
          </a:p>
        </p:txBody>
      </p:sp>
      <p:sp>
        <p:nvSpPr>
          <p:cNvPr id="3" name="Sous-titre 2"/>
          <p:cNvSpPr>
            <a:spLocks noGrp="1"/>
          </p:cNvSpPr>
          <p:nvPr>
            <p:ph type="subTitle" idx="1"/>
          </p:nvPr>
        </p:nvSpPr>
        <p:spPr>
          <a:xfrm>
            <a:off x="1100832" y="6090081"/>
            <a:ext cx="9487270" cy="518163"/>
          </a:xfrm>
        </p:spPr>
        <p:txBody>
          <a:bodyPr>
            <a:normAutofit/>
          </a:bodyPr>
          <a:lstStyle/>
          <a:p>
            <a:r>
              <a:rPr lang="fr-FR" sz="2800" dirty="0">
                <a:solidFill>
                  <a:schemeClr val="accent5">
                    <a:lumMod val="75000"/>
                  </a:schemeClr>
                </a:solidFill>
              </a:rPr>
              <a:t>Séance 2</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4" y="69035"/>
            <a:ext cx="1299102" cy="686750"/>
          </a:xfrm>
          <a:prstGeom prst="rect">
            <a:avLst/>
          </a:prstGeom>
        </p:spPr>
      </p:pic>
      <p:pic>
        <p:nvPicPr>
          <p:cNvPr id="6" name="Image 5">
            <a:extLst>
              <a:ext uri="{FF2B5EF4-FFF2-40B4-BE49-F238E27FC236}">
                <a16:creationId xmlns:a16="http://schemas.microsoft.com/office/drawing/2014/main" id="{7E6989F8-EB7B-4AB0-BC29-2D8379EAF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478" y="3429000"/>
            <a:ext cx="3133044" cy="2570076"/>
          </a:xfrm>
          <a:prstGeom prst="rect">
            <a:avLst/>
          </a:prstGeom>
        </p:spPr>
      </p:pic>
    </p:spTree>
    <p:extLst>
      <p:ext uri="{BB962C8B-B14F-4D97-AF65-F5344CB8AC3E}">
        <p14:creationId xmlns:p14="http://schemas.microsoft.com/office/powerpoint/2010/main" val="4056897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15B1E0-B302-4423-A5DE-FEB9F0C93477}"/>
              </a:ext>
            </a:extLst>
          </p:cNvPr>
          <p:cNvSpPr>
            <a:spLocks noGrp="1"/>
          </p:cNvSpPr>
          <p:nvPr>
            <p:ph type="title"/>
          </p:nvPr>
        </p:nvSpPr>
        <p:spPr/>
        <p:txBody>
          <a:bodyPr/>
          <a:lstStyle/>
          <a:p>
            <a:r>
              <a:rPr lang="fr-FR" dirty="0">
                <a:solidFill>
                  <a:schemeClr val="tx2"/>
                </a:solidFill>
                <a:latin typeface="Times New Roman" panose="02020603050405020304" pitchFamily="18" charset="0"/>
                <a:cs typeface="Times New Roman" panose="02020603050405020304" pitchFamily="18" charset="0"/>
              </a:rPr>
              <a:t>Pour se remettre dans le bain: les meilleurs de Sciences Po! Et Mathieu de CYTECH</a:t>
            </a:r>
            <a:endParaRPr lang="fr-FR" dirty="0"/>
          </a:p>
        </p:txBody>
      </p:sp>
      <p:pic>
        <p:nvPicPr>
          <p:cNvPr id="8" name="Espace réservé du contenu 7">
            <a:extLst>
              <a:ext uri="{FF2B5EF4-FFF2-40B4-BE49-F238E27FC236}">
                <a16:creationId xmlns:a16="http://schemas.microsoft.com/office/drawing/2014/main" id="{6E8FA192-2877-4F02-ACFB-8C6941379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725" y="2874963"/>
            <a:ext cx="3409950" cy="1343025"/>
          </a:xfrm>
        </p:spPr>
      </p:pic>
      <p:sp>
        <p:nvSpPr>
          <p:cNvPr id="4" name="Espace réservé de la date 3">
            <a:extLst>
              <a:ext uri="{FF2B5EF4-FFF2-40B4-BE49-F238E27FC236}">
                <a16:creationId xmlns:a16="http://schemas.microsoft.com/office/drawing/2014/main" id="{86B8EAED-594A-4DA0-8A8D-CDF649E85F5D}"/>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FCB40782-BAE6-4598-AC25-62CA18E6D771}"/>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CE035583-309A-4A0A-9B43-37F3DD9D2614}"/>
              </a:ext>
            </a:extLst>
          </p:cNvPr>
          <p:cNvSpPr>
            <a:spLocks noGrp="1"/>
          </p:cNvSpPr>
          <p:nvPr>
            <p:ph type="sldNum" sz="quarter" idx="12"/>
          </p:nvPr>
        </p:nvSpPr>
        <p:spPr/>
        <p:txBody>
          <a:bodyPr/>
          <a:lstStyle/>
          <a:p>
            <a:fld id="{0A0A4CEA-42F4-4DA3-9091-0B54AF15E387}" type="slidenum">
              <a:rPr lang="fr-FR" smtClean="0"/>
              <a:t>53</a:t>
            </a:fld>
            <a:endParaRPr lang="fr-FR"/>
          </a:p>
        </p:txBody>
      </p:sp>
      <p:pic>
        <p:nvPicPr>
          <p:cNvPr id="10" name="Image 9">
            <a:extLst>
              <a:ext uri="{FF2B5EF4-FFF2-40B4-BE49-F238E27FC236}">
                <a16:creationId xmlns:a16="http://schemas.microsoft.com/office/drawing/2014/main" id="{4F35D80C-0AE3-4001-BF1D-4AD792E4F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027" y="2474912"/>
            <a:ext cx="2143125" cy="2143125"/>
          </a:xfrm>
          <a:prstGeom prst="rect">
            <a:avLst/>
          </a:prstGeom>
        </p:spPr>
      </p:pic>
      <p:pic>
        <p:nvPicPr>
          <p:cNvPr id="7" name="Image 6">
            <a:extLst>
              <a:ext uri="{FF2B5EF4-FFF2-40B4-BE49-F238E27FC236}">
                <a16:creationId xmlns:a16="http://schemas.microsoft.com/office/drawing/2014/main" id="{E20CF9D3-6EE1-42E8-917B-5257B67FA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348" y="2874963"/>
            <a:ext cx="2943225" cy="1552575"/>
          </a:xfrm>
          <a:prstGeom prst="rect">
            <a:avLst/>
          </a:prstGeom>
        </p:spPr>
      </p:pic>
    </p:spTree>
    <p:extLst>
      <p:ext uri="{BB962C8B-B14F-4D97-AF65-F5344CB8AC3E}">
        <p14:creationId xmlns:p14="http://schemas.microsoft.com/office/powerpoint/2010/main" val="1428882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54" y="171161"/>
            <a:ext cx="11224491" cy="641639"/>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SE FAMILIARISER AVEC LA NOTION D’ARGUMENTATION</a:t>
            </a:r>
          </a:p>
        </p:txBody>
      </p:sp>
      <p:sp>
        <p:nvSpPr>
          <p:cNvPr id="24579" name="Espace réservé du contenu 2"/>
          <p:cNvSpPr>
            <a:spLocks noGrp="1"/>
          </p:cNvSpPr>
          <p:nvPr>
            <p:ph idx="1"/>
          </p:nvPr>
        </p:nvSpPr>
        <p:spPr>
          <a:xfrm>
            <a:off x="168274" y="1733044"/>
            <a:ext cx="7303943" cy="3498127"/>
          </a:xfrm>
        </p:spPr>
        <p:txBody>
          <a:bodyPr>
            <a:normAutofit lnSpcReduction="10000"/>
          </a:bodyPr>
          <a:lstStyle/>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1) </a:t>
            </a:r>
            <a:r>
              <a:rPr lang="fr-FR" altLang="fr-FR" sz="2000" dirty="0">
                <a:latin typeface="Times New Roman" panose="02020603050405020304" pitchFamily="18" charset="0"/>
                <a:cs typeface="Times New Roman" panose="02020603050405020304" pitchFamily="18" charset="0"/>
              </a:rPr>
              <a:t>Toute argumentation est une tentative visant à influencer son interlocuteur</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2) </a:t>
            </a:r>
            <a:r>
              <a:rPr lang="fr-FR" altLang="fr-FR" sz="2000" dirty="0">
                <a:latin typeface="Times New Roman" panose="02020603050405020304" pitchFamily="18" charset="0"/>
                <a:cs typeface="Times New Roman" panose="02020603050405020304" pitchFamily="18" charset="0"/>
              </a:rPr>
              <a:t>Toute argumentation est dialogue. Mode de confrontation d’un discours à un contre-discours. Au centre de l’argumentation: le désaccord.</a:t>
            </a:r>
          </a:p>
          <a:p>
            <a:pPr marL="0" indent="0">
              <a:buNone/>
            </a:pPr>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3)</a:t>
            </a:r>
            <a:r>
              <a:rPr lang="fr-FR" altLang="fr-FR" sz="2000" dirty="0">
                <a:latin typeface="Times New Roman" panose="02020603050405020304" pitchFamily="18" charset="0"/>
                <a:cs typeface="Times New Roman" panose="02020603050405020304" pitchFamily="18" charset="0"/>
              </a:rPr>
              <a:t> Toute argumentation est justification et explication </a:t>
            </a:r>
          </a:p>
          <a:p>
            <a:endParaRPr lang="fr-FR" altLang="fr-FR" sz="2000" dirty="0">
              <a:latin typeface="Times New Roman" panose="02020603050405020304" pitchFamily="18" charset="0"/>
              <a:cs typeface="Times New Roman" panose="02020603050405020304" pitchFamily="18" charset="0"/>
            </a:endParaRPr>
          </a:p>
          <a:p>
            <a:pPr marL="0" indent="0">
              <a:buNone/>
            </a:pPr>
            <a:r>
              <a:rPr lang="fr-FR" altLang="fr-FR" sz="2000" dirty="0">
                <a:solidFill>
                  <a:schemeClr val="accent5">
                    <a:lumMod val="75000"/>
                  </a:schemeClr>
                </a:solidFill>
                <a:latin typeface="Times New Roman" panose="02020603050405020304" pitchFamily="18" charset="0"/>
                <a:cs typeface="Times New Roman" panose="02020603050405020304" pitchFamily="18" charset="0"/>
              </a:rPr>
              <a:t>4) </a:t>
            </a:r>
            <a:r>
              <a:rPr lang="fr-FR" altLang="fr-FR" sz="2000" dirty="0">
                <a:latin typeface="Times New Roman" panose="02020603050405020304" pitchFamily="18" charset="0"/>
                <a:cs typeface="Times New Roman" panose="02020603050405020304" pitchFamily="18" charset="0"/>
              </a:rPr>
              <a:t>Toute argumentation est rhétorique </a:t>
            </a:r>
          </a:p>
        </p:txBody>
      </p:sp>
      <p:sp>
        <p:nvSpPr>
          <p:cNvPr id="3" name="Espace réservé du pied de page 2"/>
          <p:cNvSpPr>
            <a:spLocks noGrp="1"/>
          </p:cNvSpPr>
          <p:nvPr>
            <p:ph type="ftr" sz="quarter" idx="11"/>
          </p:nvPr>
        </p:nvSpPr>
        <p:spPr/>
        <p:txBody>
          <a:bodyPr/>
          <a:lstStyle/>
          <a:p>
            <a:pPr>
              <a:defRPr/>
            </a:pPr>
            <a:r>
              <a:rPr lang="fr-FR" dirty="0"/>
              <a:t>Département Relations Humaines</a:t>
            </a:r>
          </a:p>
        </p:txBody>
      </p:sp>
      <p:sp>
        <p:nvSpPr>
          <p:cNvPr id="24581"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D7C13D-72E2-4C1A-B0CA-16A7D3449B2A}" type="slidenum">
              <a:rPr lang="fr-FR" altLang="fr-FR" sz="1200">
                <a:solidFill>
                  <a:srgbClr val="D38E27"/>
                </a:solidFill>
                <a:latin typeface="Franklin Gothic Book" panose="020B0503020102020204" pitchFamily="34" charset="0"/>
              </a:rPr>
              <a:pPr>
                <a:spcBef>
                  <a:spcPct val="0"/>
                </a:spcBef>
                <a:buFontTx/>
                <a:buNone/>
              </a:pPr>
              <a:t>54</a:t>
            </a:fld>
            <a:endParaRPr lang="fr-FR" altLang="fr-FR" sz="1200">
              <a:solidFill>
                <a:srgbClr val="D38E27"/>
              </a:solidFill>
              <a:latin typeface="Franklin Gothic Book" panose="020B0503020102020204" pitchFamily="34" charset="0"/>
            </a:endParaRPr>
          </a:p>
        </p:txBody>
      </p:sp>
      <p:pic>
        <p:nvPicPr>
          <p:cNvPr id="24582" name="Picture 7" descr="Résultat de recherche d'images pour &quot;rhétor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202" y="1901463"/>
            <a:ext cx="4313845" cy="31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quarter" idx="10"/>
          </p:nvPr>
        </p:nvSpPr>
        <p:spPr/>
        <p:txBody>
          <a:bodyPr/>
          <a:lstStyle/>
          <a:p>
            <a:pPr>
              <a:defRPr/>
            </a:pPr>
            <a:fld id="{E47BB188-B87B-475E-ABED-436CC568170D}"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072544920"/>
      </p:ext>
    </p:extLst>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2418" y="118269"/>
            <a:ext cx="11593946" cy="806451"/>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PRINCIPE DE BASE: SITUATION DE COMMUNICATION</a:t>
            </a:r>
          </a:p>
        </p:txBody>
      </p:sp>
      <p:sp>
        <p:nvSpPr>
          <p:cNvPr id="3" name="Espace réservé du contenu 2"/>
          <p:cNvSpPr>
            <a:spLocks noGrp="1"/>
          </p:cNvSpPr>
          <p:nvPr>
            <p:ph sz="quarter" idx="1"/>
          </p:nvPr>
        </p:nvSpPr>
        <p:spPr>
          <a:xfrm>
            <a:off x="438728" y="2058572"/>
            <a:ext cx="6553200" cy="3572687"/>
          </a:xfrm>
        </p:spPr>
        <p:txBody>
          <a:bodyPr>
            <a:normAutofit lnSpcReduction="10000"/>
          </a:bodyPr>
          <a:lstStyle/>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sociologiques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(situation professionnelle)</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psychologiques et affectifs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(mieux toucher le récepteur)</a:t>
            </a:r>
          </a:p>
          <a:p>
            <a:pPr marL="0" indent="0">
              <a:buClr>
                <a:schemeClr val="accent5">
                  <a:lumMod val="75000"/>
                </a:schemeClr>
              </a:buClr>
              <a:buNone/>
              <a:defRPr/>
            </a:pPr>
            <a:endParaRPr lang="fr-FR" sz="2400"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sz="2400" dirty="0">
                <a:latin typeface="Times New Roman" panose="02020603050405020304" pitchFamily="18" charset="0"/>
                <a:cs typeface="Times New Roman" panose="02020603050405020304" pitchFamily="18" charset="0"/>
              </a:rPr>
              <a:t>Facteurs intellectuels </a:t>
            </a:r>
          </a:p>
          <a:p>
            <a:pPr marL="0" indent="0">
              <a:buClr>
                <a:schemeClr val="accent5">
                  <a:lumMod val="75000"/>
                </a:schemeClr>
              </a:buClr>
              <a:buNone/>
              <a:defRPr/>
            </a:pPr>
            <a:r>
              <a:rPr lang="fr-FR" sz="2400" dirty="0">
                <a:latin typeface="Times New Roman" panose="02020603050405020304" pitchFamily="18" charset="0"/>
                <a:cs typeface="Times New Roman" panose="02020603050405020304" pitchFamily="18" charset="0"/>
              </a:rPr>
              <a:t>(code verbal, idéologies, motivations)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854" y="2058572"/>
            <a:ext cx="4523510" cy="36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5606"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DD4159-B0BD-4CCD-9CA1-519510C1AF6F}" type="slidenum">
              <a:rPr lang="fr-FR" altLang="fr-FR" sz="1200">
                <a:solidFill>
                  <a:srgbClr val="D38E27"/>
                </a:solidFill>
                <a:latin typeface="Franklin Gothic Book" panose="020B0503020102020204" pitchFamily="34" charset="0"/>
              </a:rPr>
              <a:pPr>
                <a:spcBef>
                  <a:spcPct val="0"/>
                </a:spcBef>
                <a:buFontTx/>
                <a:buNone/>
              </a:pPr>
              <a:t>55</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B6DECD6-1912-425A-AC00-FFACAB36CFF3}"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719049401"/>
      </p:ext>
    </p:extLst>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52689"/>
            <a:ext cx="10515600" cy="697057"/>
          </a:xfrm>
        </p:spPr>
        <p:txBody>
          <a:bodyPr>
            <a:normAutofit fontScale="90000"/>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UNE ADAPTATION AU PUBLIC: LA CLÉ DU SUCCÈS</a:t>
            </a:r>
            <a:endParaRPr lang="fr-FR" sz="36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a:xfrm>
            <a:off x="838200" y="1312830"/>
            <a:ext cx="10515600" cy="4351338"/>
          </a:xfrm>
        </p:spPr>
        <p:txBody>
          <a:bodyPr>
            <a:normAutofit fontScale="92500"/>
          </a:bodyPr>
          <a:lstStyle/>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Dans l’Antiquité, les Grecs avaient déjà compris que le discours </a:t>
            </a:r>
            <a:r>
              <a:rPr lang="fr-FR" dirty="0">
                <a:solidFill>
                  <a:schemeClr val="accent5">
                    <a:lumMod val="75000"/>
                  </a:schemeClr>
                </a:solidFill>
                <a:latin typeface="Times New Roman" panose="02020603050405020304" pitchFamily="18" charset="0"/>
                <a:cs typeface="Times New Roman" panose="02020603050405020304" pitchFamily="18" charset="0"/>
              </a:rPr>
              <a:t>(le logos)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dépendait à la fois de l’image que l’orateur voulait donner de lui-même </a:t>
            </a:r>
            <a:r>
              <a:rPr lang="fr-FR" dirty="0">
                <a:solidFill>
                  <a:schemeClr val="accent5">
                    <a:lumMod val="75000"/>
                  </a:schemeClr>
                </a:solidFill>
                <a:latin typeface="Times New Roman" panose="02020603050405020304" pitchFamily="18" charset="0"/>
                <a:cs typeface="Times New Roman" panose="02020603050405020304" pitchFamily="18" charset="0"/>
              </a:rPr>
              <a:t>(l’éthos)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des passions de l’auditoire </a:t>
            </a:r>
            <a:r>
              <a:rPr lang="fr-FR" dirty="0">
                <a:solidFill>
                  <a:schemeClr val="accent5">
                    <a:lumMod val="75000"/>
                  </a:schemeClr>
                </a:solidFill>
                <a:latin typeface="Times New Roman" panose="02020603050405020304" pitchFamily="18" charset="0"/>
                <a:cs typeface="Times New Roman" panose="02020603050405020304" pitchFamily="18" charset="0"/>
              </a:rPr>
              <a:t>(le pathos).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Et Aristote de dépeindre les arguments qui toucheront:</a:t>
            </a:r>
          </a:p>
          <a:p>
            <a:pPr marL="0" indent="0" algn="just">
              <a:buNone/>
            </a:pPr>
            <a:r>
              <a:rPr lang="fr-FR" dirty="0">
                <a:solidFill>
                  <a:schemeClr val="accent5">
                    <a:lumMod val="75000"/>
                  </a:schemeClr>
                </a:solidFill>
                <a:latin typeface="Times New Roman" panose="02020603050405020304" pitchFamily="18" charset="0"/>
                <a:cs typeface="Times New Roman" panose="02020603050405020304" pitchFamily="18" charset="0"/>
              </a:rPr>
              <a:t>LES JEUNES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sont enclins à la colère et à l’emportement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VIEUX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ils ont l’esprit étroit, ayant été rabaissés par la pratique de la vie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on devient arrogant et hautain »)</a:t>
            </a:r>
          </a:p>
          <a:p>
            <a:pPr marL="0" indent="0" algn="just">
              <a:buNone/>
            </a:pPr>
            <a:r>
              <a:rPr lang="fr-FR" dirty="0">
                <a:solidFill>
                  <a:schemeClr val="tx1">
                    <a:lumMod val="85000"/>
                    <a:lumOff val="15000"/>
                  </a:schemeClr>
                </a:solidFill>
                <a:latin typeface="Times New Roman" panose="02020603050405020304" pitchFamily="18" charset="0"/>
                <a:cs typeface="Times New Roman" panose="02020603050405020304" pitchFamily="18" charset="0"/>
              </a:rPr>
              <a:t> </a:t>
            </a:r>
            <a:r>
              <a:rPr lang="fr-FR" dirty="0">
                <a:solidFill>
                  <a:schemeClr val="accent5">
                    <a:lumMod val="75000"/>
                  </a:schemeClr>
                </a:solidFill>
                <a:latin typeface="Times New Roman" panose="02020603050405020304" pitchFamily="18" charset="0"/>
                <a:cs typeface="Times New Roman" panose="02020603050405020304" pitchFamily="18" charset="0"/>
              </a:rPr>
              <a:t>LES NOUVEAUX RICHES </a:t>
            </a:r>
            <a:r>
              <a:rPr lang="fr-FR" dirty="0">
                <a:solidFill>
                  <a:schemeClr val="tx1">
                    <a:lumMod val="85000"/>
                    <a:lumOff val="15000"/>
                  </a:schemeClr>
                </a:solidFill>
                <a:latin typeface="Times New Roman" panose="02020603050405020304" pitchFamily="18" charset="0"/>
                <a:cs typeface="Times New Roman" panose="02020603050405020304" pitchFamily="18" charset="0"/>
              </a:rPr>
              <a:t>(« un penchant tantôt à l’arrogance, tantôt à l’intempérance, qui les porte soit aux voies de fait, soit au libertinage ») !</a:t>
            </a:r>
          </a:p>
          <a:p>
            <a:endParaRPr lang="fr-FR" dirty="0"/>
          </a:p>
        </p:txBody>
      </p:sp>
      <p:sp>
        <p:nvSpPr>
          <p:cNvPr id="4" name="Espace réservé du pied de page 3"/>
          <p:cNvSpPr>
            <a:spLocks noGrp="1"/>
          </p:cNvSpPr>
          <p:nvPr>
            <p:ph type="ftr" sz="quarter" idx="11"/>
          </p:nvPr>
        </p:nvSpPr>
        <p:spPr/>
        <p:txBody>
          <a:bodyPr/>
          <a:lstStyle/>
          <a:p>
            <a:r>
              <a:rPr lang="fr-FR"/>
              <a:t>Département Relations Humaines</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9704" y="6127253"/>
            <a:ext cx="1382333" cy="730748"/>
          </a:xfrm>
          <a:prstGeom prst="rect">
            <a:avLst/>
          </a:prstGeom>
        </p:spPr>
      </p:pic>
    </p:spTree>
    <p:extLst>
      <p:ext uri="{BB962C8B-B14F-4D97-AF65-F5344CB8AC3E}">
        <p14:creationId xmlns:p14="http://schemas.microsoft.com/office/powerpoint/2010/main" val="769357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4691" y="134215"/>
            <a:ext cx="11942618" cy="1325563"/>
          </a:xfrm>
        </p:spPr>
        <p:txBody>
          <a:bodyPr>
            <a:normAutofit/>
          </a:bodyPr>
          <a:lstStyle/>
          <a:p>
            <a:pPr>
              <a:defRPr/>
            </a:pPr>
            <a:r>
              <a:rPr lang="fr-FR" sz="3600" dirty="0">
                <a:solidFill>
                  <a:schemeClr val="tx2"/>
                </a:solidFill>
                <a:latin typeface="Times New Roman" panose="02020603050405020304" pitchFamily="18" charset="0"/>
                <a:cs typeface="Times New Roman" panose="02020603050405020304" pitchFamily="18" charset="0"/>
              </a:rPr>
              <a:t>TRAQUER LES IDÉES: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OPTIMISATION DE LA RECHERCHE D’ARGUMENTS</a:t>
            </a:r>
          </a:p>
        </p:txBody>
      </p:sp>
      <p:sp>
        <p:nvSpPr>
          <p:cNvPr id="26627" name="Espace réservé du contenu 2"/>
          <p:cNvSpPr>
            <a:spLocks noGrp="1"/>
          </p:cNvSpPr>
          <p:nvPr>
            <p:ph sz="quarter" idx="1"/>
          </p:nvPr>
        </p:nvSpPr>
        <p:spPr>
          <a:xfrm>
            <a:off x="124691" y="2465871"/>
            <a:ext cx="7871692" cy="2576945"/>
          </a:xfrm>
        </p:spPr>
        <p:txBody>
          <a:bodyPr>
            <a:normAutofit/>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Brainstorming</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essentielle» et loi des «5 W»</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des domaines » ou des « points de vue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 Méthode du « comment le sait-on? »</a:t>
            </a:r>
          </a:p>
        </p:txBody>
      </p:sp>
      <p:sp>
        <p:nvSpPr>
          <p:cNvPr id="3" name="Espace réservé du pied de page 2"/>
          <p:cNvSpPr>
            <a:spLocks noGrp="1"/>
          </p:cNvSpPr>
          <p:nvPr>
            <p:ph type="ftr" sz="quarter" idx="11"/>
          </p:nvPr>
        </p:nvSpPr>
        <p:spPr/>
        <p:txBody>
          <a:bodyPr/>
          <a:lstStyle/>
          <a:p>
            <a:pPr>
              <a:defRPr/>
            </a:pPr>
            <a:r>
              <a:rPr lang="fr-FR"/>
              <a:t>Département Relations Humaines</a:t>
            </a:r>
            <a:endParaRPr lang="fr-FR" dirty="0"/>
          </a:p>
        </p:txBody>
      </p:sp>
      <p:sp>
        <p:nvSpPr>
          <p:cNvPr id="2663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F5F7B3-DDD4-4D19-AE51-CFDCA43C93A1}" type="slidenum">
              <a:rPr lang="fr-FR" altLang="fr-FR" sz="1200">
                <a:solidFill>
                  <a:srgbClr val="D38E27"/>
                </a:solidFill>
                <a:latin typeface="Franklin Gothic Book" panose="020B0503020102020204" pitchFamily="34" charset="0"/>
              </a:rPr>
              <a:pPr>
                <a:spcBef>
                  <a:spcPct val="0"/>
                </a:spcBef>
                <a:buFontTx/>
                <a:buNone/>
              </a:pPr>
              <a:t>57</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339920AE-015A-40C3-9FFA-97AFEEE2B271}" type="datetime1">
              <a:rPr lang="fr-FR"/>
              <a:pPr>
                <a:defRPr/>
              </a:pPr>
              <a:t>24/10/2023</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939111"/>
            <a:ext cx="3639480" cy="1937905"/>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149471650"/>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130B1-0406-49BA-981B-D31D16602643}"/>
              </a:ext>
            </a:extLst>
          </p:cNvPr>
          <p:cNvSpPr>
            <a:spLocks noGrp="1"/>
          </p:cNvSpPr>
          <p:nvPr>
            <p:ph type="title"/>
          </p:nvPr>
        </p:nvSpPr>
        <p:spPr>
          <a:xfrm>
            <a:off x="-62144" y="410368"/>
            <a:ext cx="12082510" cy="1325563"/>
          </a:xfrm>
        </p:spPr>
        <p:txBody>
          <a:bodyPr>
            <a:noAutofit/>
          </a:bodyPr>
          <a:lstStyle/>
          <a:p>
            <a:pPr algn="ct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classique de la séquence argumentative</a:t>
            </a:r>
            <a:endParaRPr lang="fr-FR" sz="3600" dirty="0"/>
          </a:p>
        </p:txBody>
      </p:sp>
      <p:pic>
        <p:nvPicPr>
          <p:cNvPr id="7" name="Espace réservé du contenu 6">
            <a:extLst>
              <a:ext uri="{FF2B5EF4-FFF2-40B4-BE49-F238E27FC236}">
                <a16:creationId xmlns:a16="http://schemas.microsoft.com/office/drawing/2014/main" id="{9AF11BCE-338B-411D-882A-093C8E1C0B60}"/>
              </a:ext>
            </a:extLst>
          </p:cNvPr>
          <p:cNvPicPr>
            <a:picLocks noGrp="1" noChangeAspect="1"/>
          </p:cNvPicPr>
          <p:nvPr>
            <p:ph idx="1"/>
          </p:nvPr>
        </p:nvPicPr>
        <p:blipFill>
          <a:blip r:embed="rId2"/>
          <a:stretch>
            <a:fillRect/>
          </a:stretch>
        </p:blipFill>
        <p:spPr>
          <a:xfrm>
            <a:off x="1145219" y="1825625"/>
            <a:ext cx="9055224" cy="4351338"/>
          </a:xfrm>
          <a:prstGeom prst="rect">
            <a:avLst/>
          </a:prstGeom>
        </p:spPr>
      </p:pic>
      <p:sp>
        <p:nvSpPr>
          <p:cNvPr id="4" name="Espace réservé de la date 3">
            <a:extLst>
              <a:ext uri="{FF2B5EF4-FFF2-40B4-BE49-F238E27FC236}">
                <a16:creationId xmlns:a16="http://schemas.microsoft.com/office/drawing/2014/main" id="{5061837E-C418-4E91-9F90-05DEE84DDF65}"/>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0F85BF6D-7125-428D-AD22-557B011DBE7D}"/>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355625AE-ABD8-468B-8684-FBAE7B0CE1ED}"/>
              </a:ext>
            </a:extLst>
          </p:cNvPr>
          <p:cNvSpPr>
            <a:spLocks noGrp="1"/>
          </p:cNvSpPr>
          <p:nvPr>
            <p:ph type="sldNum" sz="quarter" idx="12"/>
          </p:nvPr>
        </p:nvSpPr>
        <p:spPr/>
        <p:txBody>
          <a:bodyPr/>
          <a:lstStyle/>
          <a:p>
            <a:fld id="{0A0A4CEA-42F4-4DA3-9091-0B54AF15E387}" type="slidenum">
              <a:rPr lang="fr-FR" smtClean="0"/>
              <a:t>58</a:t>
            </a:fld>
            <a:endParaRPr lang="fr-FR"/>
          </a:p>
        </p:txBody>
      </p:sp>
    </p:spTree>
    <p:extLst>
      <p:ext uri="{BB962C8B-B14F-4D97-AF65-F5344CB8AC3E}">
        <p14:creationId xmlns:p14="http://schemas.microsoft.com/office/powerpoint/2010/main" val="3668330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5600" y="157165"/>
            <a:ext cx="11480800" cy="1176337"/>
          </a:xfrm>
        </p:spPr>
        <p:txBody>
          <a:bodyPr>
            <a:noAutofit/>
          </a:bodyPr>
          <a:lstStyle/>
          <a:p>
            <a:pPr algn="ct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ORGANISER UNE RÉFLEXION COHÉRENTE: CLASSER LES IDÉES, CONCEVOIR UNE STRUCTURE: la trame de la séquence argumentative</a:t>
            </a: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687672108"/>
              </p:ext>
            </p:extLst>
          </p:nvPr>
        </p:nvGraphicFramePr>
        <p:xfrm>
          <a:off x="1864804" y="2938657"/>
          <a:ext cx="7110519" cy="1343056"/>
        </p:xfrm>
        <a:graphic>
          <a:graphicData uri="http://schemas.openxmlformats.org/drawingml/2006/table">
            <a:tbl>
              <a:tblPr firstRow="1" bandRow="1">
                <a:tableStyleId>{21E4AEA4-8DFA-4A89-87EB-49C32662AFE0}</a:tableStyleId>
              </a:tblPr>
              <a:tblGrid>
                <a:gridCol w="2343212">
                  <a:extLst>
                    <a:ext uri="{9D8B030D-6E8A-4147-A177-3AD203B41FA5}">
                      <a16:colId xmlns:a16="http://schemas.microsoft.com/office/drawing/2014/main" val="20000"/>
                    </a:ext>
                  </a:extLst>
                </a:gridCol>
                <a:gridCol w="2246050">
                  <a:extLst>
                    <a:ext uri="{9D8B030D-6E8A-4147-A177-3AD203B41FA5}">
                      <a16:colId xmlns:a16="http://schemas.microsoft.com/office/drawing/2014/main" val="20001"/>
                    </a:ext>
                  </a:extLst>
                </a:gridCol>
                <a:gridCol w="2521257">
                  <a:extLst>
                    <a:ext uri="{9D8B030D-6E8A-4147-A177-3AD203B41FA5}">
                      <a16:colId xmlns:a16="http://schemas.microsoft.com/office/drawing/2014/main" val="20002"/>
                    </a:ext>
                  </a:extLst>
                </a:gridCol>
              </a:tblGrid>
              <a:tr h="702908">
                <a:tc>
                  <a:txBody>
                    <a:bodyPr/>
                    <a:lstStyle/>
                    <a:p>
                      <a:r>
                        <a:rPr lang="fr-FR" sz="1800" dirty="0">
                          <a:latin typeface="Times New Roman" panose="02020603050405020304" pitchFamily="18" charset="0"/>
                          <a:cs typeface="Times New Roman" panose="02020603050405020304" pitchFamily="18" charset="0"/>
                        </a:rPr>
                        <a:t>Plan linéaire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binaire</a:t>
                      </a:r>
                    </a:p>
                  </a:txBody>
                  <a:tcPr marT="45754" marB="45754"/>
                </a:tc>
                <a:tc>
                  <a:txBody>
                    <a:bodyPr/>
                    <a:lstStyle/>
                    <a:p>
                      <a:r>
                        <a:rPr lang="fr-FR" sz="1800" dirty="0">
                          <a:latin typeface="Times New Roman" panose="02020603050405020304" pitchFamily="18" charset="0"/>
                          <a:cs typeface="Times New Roman" panose="02020603050405020304" pitchFamily="18" charset="0"/>
                        </a:rPr>
                        <a:t>Plan analytique </a:t>
                      </a:r>
                    </a:p>
                    <a:p>
                      <a:endParaRPr lang="fr-FR" sz="1800" dirty="0">
                        <a:latin typeface="Times New Roman" panose="02020603050405020304" pitchFamily="18" charset="0"/>
                        <a:cs typeface="Times New Roman" panose="02020603050405020304" pitchFamily="18" charset="0"/>
                      </a:endParaRPr>
                    </a:p>
                  </a:txBody>
                  <a:tcPr marT="45754" marB="45754"/>
                </a:tc>
                <a:extLst>
                  <a:ext uri="{0D108BD9-81ED-4DB2-BD59-A6C34878D82A}">
                    <a16:rowId xmlns:a16="http://schemas.microsoft.com/office/drawing/2014/main" val="10000"/>
                  </a:ext>
                </a:extLst>
              </a:tr>
              <a:tr h="635951">
                <a:tc>
                  <a:txBody>
                    <a:bodyPr/>
                    <a:lstStyle/>
                    <a:p>
                      <a:r>
                        <a:rPr lang="fr-FR" sz="1800">
                          <a:latin typeface="Times New Roman" panose="02020603050405020304" pitchFamily="18" charset="0"/>
                          <a:cs typeface="Times New Roman" panose="02020603050405020304" pitchFamily="18" charset="0"/>
                        </a:rPr>
                        <a:t>Enumératif,</a:t>
                      </a:r>
                      <a:r>
                        <a:rPr lang="fr-FR" sz="1800" baseline="0">
                          <a:latin typeface="Times New Roman" panose="02020603050405020304" pitchFamily="18" charset="0"/>
                          <a:cs typeface="Times New Roman" panose="02020603050405020304" pitchFamily="18" charset="0"/>
                        </a:rPr>
                        <a:t> chronologique</a:t>
                      </a:r>
                      <a:endParaRPr lang="fr-FR"/>
                    </a:p>
                  </a:txBody>
                  <a:tcPr marT="45754" marB="45754"/>
                </a:tc>
                <a:tc>
                  <a:txBody>
                    <a:bodyPr/>
                    <a:lstStyle/>
                    <a:p>
                      <a:r>
                        <a:rPr lang="fr-FR" sz="1800" dirty="0">
                          <a:latin typeface="Times New Roman" panose="02020603050405020304" pitchFamily="18" charset="0"/>
                          <a:cs typeface="Times New Roman" panose="02020603050405020304" pitchFamily="18" charset="0"/>
                        </a:rPr>
                        <a:t>Opposition</a:t>
                      </a:r>
                      <a:r>
                        <a:rPr lang="fr-FR" sz="1800" baseline="0" dirty="0">
                          <a:latin typeface="Times New Roman" panose="02020603050405020304" pitchFamily="18" charset="0"/>
                          <a:cs typeface="Times New Roman" panose="02020603050405020304" pitchFamily="18" charset="0"/>
                        </a:rPr>
                        <a:t> </a:t>
                      </a:r>
                      <a:endParaRPr lang="fr-FR" dirty="0"/>
                    </a:p>
                  </a:txBody>
                  <a:tcPr marT="45754" marB="45754"/>
                </a:tc>
                <a:tc>
                  <a:txBody>
                    <a:bodyPr/>
                    <a:lstStyle/>
                    <a:p>
                      <a:r>
                        <a:rPr lang="fr-FR" sz="1800" dirty="0">
                          <a:latin typeface="Times New Roman" panose="02020603050405020304" pitchFamily="18" charset="0"/>
                          <a:cs typeface="Times New Roman" panose="02020603050405020304" pitchFamily="18" charset="0"/>
                        </a:rPr>
                        <a:t>Journalistique Thématique</a:t>
                      </a:r>
                    </a:p>
                  </a:txBody>
                  <a:tcPr marT="45754" marB="45754"/>
                </a:tc>
                <a:extLst>
                  <a:ext uri="{0D108BD9-81ED-4DB2-BD59-A6C34878D82A}">
                    <a16:rowId xmlns:a16="http://schemas.microsoft.com/office/drawing/2014/main" val="955922931"/>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7669"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0579CE-2769-49DA-8E71-34680317837D}" type="slidenum">
              <a:rPr lang="fr-FR" altLang="fr-FR" sz="1200">
                <a:solidFill>
                  <a:srgbClr val="D38E27"/>
                </a:solidFill>
                <a:latin typeface="Franklin Gothic Book" panose="020B0503020102020204" pitchFamily="34" charset="0"/>
              </a:rPr>
              <a:pPr>
                <a:spcBef>
                  <a:spcPct val="0"/>
                </a:spcBef>
                <a:buFontTx/>
                <a:buNone/>
              </a:pPr>
              <a:t>59</a:t>
            </a:fld>
            <a:endParaRPr lang="fr-FR" altLang="fr-FR" sz="1200">
              <a:solidFill>
                <a:srgbClr val="D38E27"/>
              </a:solidFill>
              <a:latin typeface="Franklin Gothic Book" panose="020B0503020102020204" pitchFamily="34" charset="0"/>
            </a:endParaRPr>
          </a:p>
        </p:txBody>
      </p:sp>
      <p:pic>
        <p:nvPicPr>
          <p:cNvPr id="27670" name="Picture 2" descr="Résultat de recherche d'images pour &quot;pla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425" y="2329464"/>
            <a:ext cx="3228975" cy="242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98D1E227-F39A-427D-ABD2-AE74B2EE9109}"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624277054"/>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C3C499-C8F6-4AB3-A350-2B45B08F7445}"/>
              </a:ext>
            </a:extLst>
          </p:cNvPr>
          <p:cNvSpPr>
            <a:spLocks noGrp="1"/>
          </p:cNvSpPr>
          <p:nvPr>
            <p:ph type="title"/>
          </p:nvPr>
        </p:nvSpPr>
        <p:spPr>
          <a:xfrm>
            <a:off x="1562100" y="1133474"/>
            <a:ext cx="10515600" cy="557213"/>
          </a:xfrm>
        </p:spPr>
        <p:txBody>
          <a:bodyPr>
            <a:normAutofit fontScale="90000"/>
          </a:bodyPr>
          <a:lstStyle/>
          <a:p>
            <a:r>
              <a:rPr lang="fr-FR" sz="4000" dirty="0"/>
              <a:t>Conséquence: prise de conscience et changement de mentalités dans les grandes écoles: formation, CTI=recrudescence des Humanités</a:t>
            </a:r>
            <a:br>
              <a:rPr lang="fr-FR" sz="2400" dirty="0"/>
            </a:br>
            <a:endParaRPr lang="fr-FR" sz="2400" dirty="0"/>
          </a:p>
        </p:txBody>
      </p:sp>
      <p:sp>
        <p:nvSpPr>
          <p:cNvPr id="3" name="Espace réservé du contenu 2">
            <a:extLst>
              <a:ext uri="{FF2B5EF4-FFF2-40B4-BE49-F238E27FC236}">
                <a16:creationId xmlns:a16="http://schemas.microsoft.com/office/drawing/2014/main" id="{83B4F268-7E0A-4517-8DB1-CAF8E720D835}"/>
              </a:ext>
            </a:extLst>
          </p:cNvPr>
          <p:cNvSpPr>
            <a:spLocks noGrp="1"/>
          </p:cNvSpPr>
          <p:nvPr>
            <p:ph idx="1"/>
          </p:nvPr>
        </p:nvSpPr>
        <p:spPr>
          <a:xfrm>
            <a:off x="314324" y="5445919"/>
            <a:ext cx="10372725" cy="557213"/>
          </a:xfrm>
        </p:spPr>
        <p:txBody>
          <a:bodyPr>
            <a:normAutofit fontScale="70000" lnSpcReduction="20000"/>
          </a:bodyPr>
          <a:lstStyle/>
          <a:p>
            <a:r>
              <a:rPr lang="fr-FR" dirty="0"/>
              <a:t>Et les Humanités, c’est notre métier! Pôle Humanités et Design et département Relations Humaines</a:t>
            </a:r>
          </a:p>
        </p:txBody>
      </p:sp>
      <p:sp>
        <p:nvSpPr>
          <p:cNvPr id="4" name="Espace réservé du pied de page 3">
            <a:extLst>
              <a:ext uri="{FF2B5EF4-FFF2-40B4-BE49-F238E27FC236}">
                <a16:creationId xmlns:a16="http://schemas.microsoft.com/office/drawing/2014/main" id="{4982FCEE-5B16-4903-A5E5-8B5716781C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rPr>
              <a:t>Pôle Humanités Design Département Relations Humaines</a:t>
            </a:r>
          </a:p>
        </p:txBody>
      </p:sp>
      <p:sp>
        <p:nvSpPr>
          <p:cNvPr id="5" name="Espace réservé du numéro de diapositive 4">
            <a:extLst>
              <a:ext uri="{FF2B5EF4-FFF2-40B4-BE49-F238E27FC236}">
                <a16:creationId xmlns:a16="http://schemas.microsoft.com/office/drawing/2014/main" id="{E30A6F99-BAB0-45B5-B4FD-36C98F8AC2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CFC30E-87BE-4EB4-AD14-C5DA45731141}" type="slidenum">
              <a:rPr kumimoji="0" lang="fr-FR" sz="1200" b="0" i="0" u="none" strike="noStrike" kern="1200" cap="none" spc="0" normalizeH="0" baseline="0" noProof="0" smtClean="0">
                <a:ln>
                  <a:noFill/>
                </a:ln>
                <a:solidFill>
                  <a:prstClr val="black">
                    <a:tint val="75000"/>
                  </a:prstClr>
                </a:solidFill>
                <a:effectLst/>
                <a:uLnTx/>
                <a:uFillTx/>
                <a:latin typeface="Gotham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tint val="75000"/>
                </a:prstClr>
              </a:solidFill>
              <a:effectLst/>
              <a:uLnTx/>
              <a:uFillTx/>
              <a:latin typeface="Gotham Light"/>
              <a:ea typeface="+mn-ea"/>
              <a:cs typeface="+mn-cs"/>
            </a:endParaRPr>
          </a:p>
        </p:txBody>
      </p:sp>
      <p:pic>
        <p:nvPicPr>
          <p:cNvPr id="7" name="Image 6">
            <a:extLst>
              <a:ext uri="{FF2B5EF4-FFF2-40B4-BE49-F238E27FC236}">
                <a16:creationId xmlns:a16="http://schemas.microsoft.com/office/drawing/2014/main" id="{F7D9A1DD-DDB1-4AFA-8E45-11BFCBFEF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2797"/>
            <a:ext cx="12192000" cy="6096000"/>
          </a:xfrm>
          <a:prstGeom prst="rect">
            <a:avLst/>
          </a:prstGeom>
        </p:spPr>
      </p:pic>
    </p:spTree>
    <p:extLst>
      <p:ext uri="{BB962C8B-B14F-4D97-AF65-F5344CB8AC3E}">
        <p14:creationId xmlns:p14="http://schemas.microsoft.com/office/powerpoint/2010/main" val="1401834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7620"/>
            <a:ext cx="12127345" cy="1175471"/>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CONCEVOIR UNE UNITÉ DE RÉFLEXION:</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 LE PARAGRAPHE ET SAVOIR DÉVELOPPER DES ARGUMENTS: bien ficeler votre séquence argumentative</a:t>
            </a:r>
          </a:p>
        </p:txBody>
      </p:sp>
      <p:graphicFrame>
        <p:nvGraphicFramePr>
          <p:cNvPr id="6" name="Espace réservé du contenu 5"/>
          <p:cNvGraphicFramePr>
            <a:graphicFrameLocks noGrp="1"/>
          </p:cNvGraphicFramePr>
          <p:nvPr>
            <p:ph sz="quarter" idx="1"/>
            <p:extLst/>
          </p:nvPr>
        </p:nvGraphicFramePr>
        <p:xfrm>
          <a:off x="377681" y="1404810"/>
          <a:ext cx="5413519" cy="4663374"/>
        </p:xfrm>
        <a:graphic>
          <a:graphicData uri="http://schemas.openxmlformats.org/drawingml/2006/table">
            <a:tbl>
              <a:tblPr firstRow="1" bandRow="1">
                <a:tableStyleId>{21E4AEA4-8DFA-4A89-87EB-49C32662AFE0}</a:tableStyleId>
              </a:tblPr>
              <a:tblGrid>
                <a:gridCol w="5413519">
                  <a:extLst>
                    <a:ext uri="{9D8B030D-6E8A-4147-A177-3AD203B41FA5}">
                      <a16:colId xmlns:a16="http://schemas.microsoft.com/office/drawing/2014/main" val="20000"/>
                    </a:ext>
                  </a:extLst>
                </a:gridCol>
              </a:tblGrid>
              <a:tr h="640074">
                <a:tc>
                  <a:txBody>
                    <a:bodyPr/>
                    <a:lstStyle/>
                    <a:p>
                      <a:r>
                        <a:rPr lang="fr-FR" sz="2000" dirty="0"/>
                        <a:t>Les principaux axes du raisonnement</a:t>
                      </a:r>
                      <a:r>
                        <a:rPr lang="fr-FR" sz="2000" baseline="0" dirty="0"/>
                        <a:t> logique dans la séquence argumentative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0"/>
                  </a:ext>
                </a:extLst>
              </a:tr>
              <a:tr h="370809">
                <a:tc>
                  <a:txBody>
                    <a:bodyPr/>
                    <a:lstStyle/>
                    <a:p>
                      <a:r>
                        <a:rPr lang="fr-FR" sz="2000" dirty="0"/>
                        <a:t>Déduction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1"/>
                  </a:ext>
                </a:extLst>
              </a:tr>
              <a:tr h="370809">
                <a:tc>
                  <a:txBody>
                    <a:bodyPr/>
                    <a:lstStyle/>
                    <a:p>
                      <a:r>
                        <a:rPr lang="fr-FR" sz="2000" dirty="0"/>
                        <a:t>Induction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2"/>
                  </a:ext>
                </a:extLst>
              </a:tr>
              <a:tr h="370809">
                <a:tc>
                  <a:txBody>
                    <a:bodyPr/>
                    <a:lstStyle/>
                    <a:p>
                      <a:r>
                        <a:rPr lang="fr-FR" sz="2000" dirty="0"/>
                        <a:t>Recherche des causes</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3"/>
                  </a:ext>
                </a:extLst>
              </a:tr>
              <a:tr h="370809">
                <a:tc>
                  <a:txBody>
                    <a:bodyPr/>
                    <a:lstStyle/>
                    <a:p>
                      <a:r>
                        <a:rPr lang="fr-FR" sz="2000" dirty="0"/>
                        <a:t>But</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4"/>
                  </a:ext>
                </a:extLst>
              </a:tr>
              <a:tr h="370809">
                <a:tc>
                  <a:txBody>
                    <a:bodyPr/>
                    <a:lstStyle/>
                    <a:p>
                      <a:r>
                        <a:rPr lang="fr-FR" sz="2000" dirty="0"/>
                        <a:t>Opposition</a:t>
                      </a:r>
                      <a:r>
                        <a:rPr lang="fr-FR" sz="2000" baseline="0" dirty="0"/>
                        <a:t> et contradiction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5"/>
                  </a:ext>
                </a:extLst>
              </a:tr>
              <a:tr h="370809">
                <a:tc>
                  <a:txBody>
                    <a:bodyPr/>
                    <a:lstStyle/>
                    <a:p>
                      <a:r>
                        <a:rPr lang="fr-FR" sz="2000" dirty="0"/>
                        <a:t>Hypothèse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6"/>
                  </a:ext>
                </a:extLst>
              </a:tr>
              <a:tr h="370809">
                <a:tc>
                  <a:txBody>
                    <a:bodyPr/>
                    <a:lstStyle/>
                    <a:p>
                      <a:r>
                        <a:rPr lang="fr-FR" sz="2000" dirty="0"/>
                        <a:t>Elimination </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7"/>
                  </a:ext>
                </a:extLst>
              </a:tr>
              <a:tr h="370809">
                <a:tc>
                  <a:txBody>
                    <a:bodyPr/>
                    <a:lstStyle/>
                    <a:p>
                      <a:r>
                        <a:rPr lang="fr-FR" sz="2000" dirty="0"/>
                        <a:t>Alternative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8"/>
                  </a:ext>
                </a:extLst>
              </a:tr>
              <a:tr h="370809">
                <a:tc>
                  <a:txBody>
                    <a:bodyPr/>
                    <a:lstStyle/>
                    <a:p>
                      <a:r>
                        <a:rPr lang="fr-FR" sz="2000" dirty="0"/>
                        <a:t>Addition et succession</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09"/>
                  </a:ext>
                </a:extLst>
              </a:tr>
              <a:tr h="370809">
                <a:tc>
                  <a:txBody>
                    <a:bodyPr/>
                    <a:lstStyle/>
                    <a:p>
                      <a:r>
                        <a:rPr lang="fr-FR" sz="2000" dirty="0"/>
                        <a:t>Cause Conséquence</a:t>
                      </a:r>
                      <a:endParaRPr lang="fr-FR" sz="2000" dirty="0">
                        <a:latin typeface="Times New Roman" panose="02020603050405020304" pitchFamily="18" charset="0"/>
                        <a:cs typeface="Times New Roman" panose="02020603050405020304" pitchFamily="18" charset="0"/>
                      </a:endParaRPr>
                    </a:p>
                  </a:txBody>
                  <a:tcPr marT="45717" marB="45717"/>
                </a:tc>
                <a:extLst>
                  <a:ext uri="{0D108BD9-81ED-4DB2-BD59-A6C34878D82A}">
                    <a16:rowId xmlns:a16="http://schemas.microsoft.com/office/drawing/2014/main" val="10010"/>
                  </a:ext>
                </a:extLst>
              </a:tr>
            </a:tbl>
          </a:graphicData>
        </a:graphic>
      </p:graphicFrame>
      <p:pic>
        <p:nvPicPr>
          <p:cNvPr id="287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186" y="2153083"/>
            <a:ext cx="51117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870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6D4B69-68C9-45CB-9179-47DC53ED7D6C}" type="slidenum">
              <a:rPr lang="fr-FR" altLang="fr-FR" sz="1200">
                <a:solidFill>
                  <a:srgbClr val="D38E27"/>
                </a:solidFill>
                <a:latin typeface="Franklin Gothic Book" panose="020B0503020102020204" pitchFamily="34" charset="0"/>
              </a:rPr>
              <a:pPr>
                <a:spcBef>
                  <a:spcPct val="0"/>
                </a:spcBef>
                <a:buFontTx/>
                <a:buNone/>
              </a:pPr>
              <a:t>60</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DCBFF87E-35E9-47EF-8D44-6DF7BDA986A9}"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608397828"/>
      </p:ext>
    </p:extLst>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836" y="106508"/>
            <a:ext cx="12081164" cy="1038802"/>
          </a:xfrm>
        </p:spPr>
        <p:txBody>
          <a:bodyPr>
            <a:normAutofit fontScale="90000"/>
          </a:bodyPr>
          <a:lstStyle/>
          <a:p>
            <a:pPr>
              <a:defRPr/>
            </a:pPr>
            <a:r>
              <a:rPr lang="fr-FR" sz="3600" dirty="0">
                <a:solidFill>
                  <a:schemeClr val="accent5">
                    <a:lumMod val="75000"/>
                  </a:schemeClr>
                </a:solidFill>
                <a:latin typeface="Times New Roman" panose="02020603050405020304" pitchFamily="18" charset="0"/>
                <a:cs typeface="Times New Roman" panose="02020603050405020304" pitchFamily="18" charset="0"/>
              </a:rPr>
              <a:t>CRITÈRES DE FORMULATION ET NOMBRE D’ARGUMENTS</a:t>
            </a:r>
          </a:p>
        </p:txBody>
      </p:sp>
      <p:sp>
        <p:nvSpPr>
          <p:cNvPr id="3" name="Espace réservé du contenu 2"/>
          <p:cNvSpPr>
            <a:spLocks noGrp="1"/>
          </p:cNvSpPr>
          <p:nvPr>
            <p:ph sz="quarter" idx="1"/>
          </p:nvPr>
        </p:nvSpPr>
        <p:spPr>
          <a:xfrm>
            <a:off x="286327" y="1825625"/>
            <a:ext cx="11067473" cy="3254375"/>
          </a:xfrm>
        </p:spPr>
        <p:txBody>
          <a:bodyPr>
            <a:normAutofit lnSpcReduction="10000"/>
          </a:bodyPr>
          <a:lstStyle/>
          <a:p>
            <a:pPr>
              <a:buClr>
                <a:schemeClr val="accent5">
                  <a:lumMod val="75000"/>
                </a:schemeClr>
              </a:buClr>
              <a:defRPr/>
            </a:pPr>
            <a:r>
              <a:rPr lang="fr-FR" dirty="0">
                <a:latin typeface="Times New Roman" panose="02020603050405020304" pitchFamily="18" charset="0"/>
                <a:cs typeface="Times New Roman" panose="02020603050405020304" pitchFamily="18" charset="0"/>
              </a:rPr>
              <a:t>Un argument porteur, à développer, se formule en une phrase concise et percutante. Il se détache ainsi nettement de son développement et gagne ainsi en force et en clarté. </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paragraphe par argument</a:t>
            </a:r>
          </a:p>
          <a:p>
            <a:pPr>
              <a:buClr>
                <a:schemeClr val="accent5">
                  <a:lumMod val="75000"/>
                </a:schemeClr>
              </a:buClr>
              <a:defRPr/>
            </a:pPr>
            <a:endParaRPr lang="fr-FR" dirty="0">
              <a:latin typeface="Times New Roman" panose="02020603050405020304" pitchFamily="18" charset="0"/>
              <a:cs typeface="Times New Roman" panose="02020603050405020304" pitchFamily="18" charset="0"/>
            </a:endParaRPr>
          </a:p>
          <a:p>
            <a:pPr>
              <a:buClr>
                <a:schemeClr val="accent5">
                  <a:lumMod val="75000"/>
                </a:schemeClr>
              </a:buClr>
              <a:defRPr/>
            </a:pPr>
            <a:r>
              <a:rPr lang="fr-FR" dirty="0">
                <a:latin typeface="Times New Roman" panose="02020603050405020304" pitchFamily="18" charset="0"/>
                <a:cs typeface="Times New Roman" panose="02020603050405020304" pitchFamily="18" charset="0"/>
              </a:rPr>
              <a:t>Un nombre limité d’arguments                  </a:t>
            </a:r>
            <a:r>
              <a:rPr lang="fr-FR" sz="3600" dirty="0"/>
              <a:t>		</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97D71B-53BA-4045-AFEC-191FCDB9E513}" type="slidenum">
              <a:rPr lang="fr-FR" altLang="fr-FR" sz="1200">
                <a:solidFill>
                  <a:srgbClr val="D38E27"/>
                </a:solidFill>
                <a:latin typeface="Franklin Gothic Book" panose="020B0503020102020204" pitchFamily="34" charset="0"/>
              </a:rPr>
              <a:pPr>
                <a:spcBef>
                  <a:spcPct val="0"/>
                </a:spcBef>
                <a:buFontTx/>
                <a:buNone/>
              </a:pPr>
              <a:t>61</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11BA6DAD-05E5-4ACC-BB11-6E0AF89D14B0}" type="datetime1">
              <a:rPr lang="fr-FR"/>
              <a:pPr>
                <a:defRPr/>
              </a:pPr>
              <a:t>24/10/2023</a:t>
            </a:fld>
            <a:endParaRPr lang="fr-FR" dirty="0"/>
          </a:p>
        </p:txBody>
      </p:sp>
      <p:graphicFrame>
        <p:nvGraphicFramePr>
          <p:cNvPr id="8" name="Object 2"/>
          <p:cNvGraphicFramePr>
            <a:graphicFrameLocks noChangeAspect="1"/>
          </p:cNvGraphicFramePr>
          <p:nvPr>
            <p:extLst/>
          </p:nvPr>
        </p:nvGraphicFramePr>
        <p:xfrm>
          <a:off x="7745413" y="5641975"/>
          <a:ext cx="3657600" cy="496888"/>
        </p:xfrm>
        <a:graphic>
          <a:graphicData uri="http://schemas.openxmlformats.org/presentationml/2006/ole">
            <mc:AlternateContent xmlns:mc="http://schemas.openxmlformats.org/markup-compatibility/2006">
              <mc:Choice xmlns:v="urn:schemas-microsoft-com:vml" Requires="v">
                <p:oleObj spid="_x0000_s8219" name="Objet d’environnement du Gestionnaire de liaisons" showAsIcon="1" r:id="rId3" imgW="3650760" imgH="439560" progId="Package">
                  <p:embed/>
                </p:oleObj>
              </mc:Choice>
              <mc:Fallback>
                <p:oleObj name="Objet d’environnement du Gestionnaire de liaisons" showAsIcon="1" r:id="rId3" imgW="3650760" imgH="439560" progId="Package">
                  <p:embed/>
                  <p:pic>
                    <p:nvPicPr>
                      <p:cNvPr id="8" name="Object 2"/>
                      <p:cNvPicPr>
                        <a:picLocks noChangeAspect="1" noChangeArrowheads="1"/>
                      </p:cNvPicPr>
                      <p:nvPr/>
                    </p:nvPicPr>
                    <p:blipFill>
                      <a:blip r:embed="rId4"/>
                      <a:srcRect/>
                      <a:stretch>
                        <a:fillRect/>
                      </a:stretch>
                    </p:blipFill>
                    <p:spPr bwMode="auto">
                      <a:xfrm>
                        <a:off x="7745413" y="5641975"/>
                        <a:ext cx="36576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Image 9"/>
          <p:cNvPicPr>
            <a:picLocks noChangeAspect="1"/>
          </p:cNvPicPr>
          <p:nvPr/>
        </p:nvPicPr>
        <p:blipFill>
          <a:blip r:embed="rId5"/>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3015111763"/>
      </p:ext>
    </p:extLst>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a:xfrm>
            <a:off x="3265054" y="55975"/>
            <a:ext cx="5661891" cy="790141"/>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TYPES D’ARGUMENTS 1</a:t>
            </a:r>
          </a:p>
        </p:txBody>
      </p:sp>
      <p:graphicFrame>
        <p:nvGraphicFramePr>
          <p:cNvPr id="10" name="Espace réservé du contenu 9"/>
          <p:cNvGraphicFramePr>
            <a:graphicFrameLocks noGrp="1"/>
          </p:cNvGraphicFramePr>
          <p:nvPr>
            <p:ph idx="1"/>
            <p:extLst/>
          </p:nvPr>
        </p:nvGraphicFramePr>
        <p:xfrm>
          <a:off x="242068" y="1159025"/>
          <a:ext cx="7969684" cy="4773237"/>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8481">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00648">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922256">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711452">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711452">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2964">
                <a:tc>
                  <a:txBody>
                    <a:bodyPr/>
                    <a:lstStyle/>
                    <a:p>
                      <a:pPr algn="just"/>
                      <a:r>
                        <a:rPr kumimoji="0" lang="fr-FR" sz="1600" kern="1200" dirty="0">
                          <a:effectLst/>
                        </a:rPr>
                        <a:t>Argument ad </a:t>
                      </a:r>
                    </a:p>
                    <a:p>
                      <a:pPr algn="just"/>
                      <a:r>
                        <a:rPr kumimoji="0" lang="fr-FR" sz="1600" kern="1200" dirty="0">
                          <a:effectLst/>
                        </a:rPr>
                        <a:t>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074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222E42-0116-49C9-9979-E35AF46BC7F8}" type="slidenum">
              <a:rPr lang="fr-FR" altLang="fr-FR" sz="1200">
                <a:solidFill>
                  <a:srgbClr val="D38E27"/>
                </a:solidFill>
                <a:latin typeface="Franklin Gothic Book" panose="020B0503020102020204" pitchFamily="34" charset="0"/>
              </a:rPr>
              <a:pPr>
                <a:spcBef>
                  <a:spcPct val="0"/>
                </a:spcBef>
                <a:buFontTx/>
                <a:buNone/>
              </a:pPr>
              <a:t>62</a:t>
            </a:fld>
            <a:endParaRPr lang="fr-FR" altLang="fr-FR" sz="1200">
              <a:solidFill>
                <a:srgbClr val="D38E27"/>
              </a:solidFill>
              <a:latin typeface="Franklin Gothic Book" panose="020B0503020102020204" pitchFamily="34" charset="0"/>
            </a:endParaRPr>
          </a:p>
        </p:txBody>
      </p:sp>
      <p:pic>
        <p:nvPicPr>
          <p:cNvPr id="30748" name="Picture 2" descr="Résultat de recherche d'images pour &quot;argument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0150" y="2974759"/>
            <a:ext cx="30734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09AAD85-7E58-4764-8060-327E05D604CA}"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graphicFrame>
        <p:nvGraphicFramePr>
          <p:cNvPr id="11" name="Espace réservé du contenu 9">
            <a:extLst>
              <a:ext uri="{FF2B5EF4-FFF2-40B4-BE49-F238E27FC236}">
                <a16:creationId xmlns:a16="http://schemas.microsoft.com/office/drawing/2014/main" id="{A2FC15BD-5B85-4F67-8C1D-1CD41B4FA215}"/>
              </a:ext>
            </a:extLst>
          </p:cNvPr>
          <p:cNvGraphicFramePr>
            <a:graphicFrameLocks/>
          </p:cNvGraphicFramePr>
          <p:nvPr>
            <p:extLst/>
          </p:nvPr>
        </p:nvGraphicFramePr>
        <p:xfrm>
          <a:off x="242068" y="1167866"/>
          <a:ext cx="7969684" cy="4953002"/>
        </p:xfrm>
        <a:graphic>
          <a:graphicData uri="http://schemas.openxmlformats.org/drawingml/2006/table">
            <a:tbl>
              <a:tblPr firstRow="1" bandRow="1">
                <a:tableStyleId>{21E4AEA4-8DFA-4A89-87EB-49C32662AFE0}</a:tableStyleId>
              </a:tblPr>
              <a:tblGrid>
                <a:gridCol w="3984842">
                  <a:extLst>
                    <a:ext uri="{9D8B030D-6E8A-4147-A177-3AD203B41FA5}">
                      <a16:colId xmlns:a16="http://schemas.microsoft.com/office/drawing/2014/main" val="20000"/>
                    </a:ext>
                  </a:extLst>
                </a:gridCol>
                <a:gridCol w="3984842">
                  <a:extLst>
                    <a:ext uri="{9D8B030D-6E8A-4147-A177-3AD203B41FA5}">
                      <a16:colId xmlns:a16="http://schemas.microsoft.com/office/drawing/2014/main" val="20001"/>
                    </a:ext>
                  </a:extLst>
                </a:gridCol>
              </a:tblGrid>
              <a:tr h="347835">
                <a:tc>
                  <a:txBody>
                    <a:bodyPr/>
                    <a:lstStyle/>
                    <a:p>
                      <a:pPr algn="just"/>
                      <a:r>
                        <a:rPr lang="fr-FR" sz="1600" dirty="0"/>
                        <a:t>Type d’argument </a:t>
                      </a:r>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lang="fr-FR" sz="1600" dirty="0"/>
                        <a:t>Construction</a:t>
                      </a:r>
                      <a:endParaRPr lang="fr-FR" sz="1600" dirty="0">
                        <a:latin typeface="Times New Roman" panose="02020603050405020304" pitchFamily="18" charset="0"/>
                        <a:cs typeface="Times New Roman" panose="02020603050405020304" pitchFamily="18" charset="0"/>
                      </a:endParaRPr>
                    </a:p>
                  </a:txBody>
                  <a:tcPr marT="45714" marB="45714"/>
                </a:tc>
                <a:extLst>
                  <a:ext uri="{0D108BD9-81ED-4DB2-BD59-A6C34878D82A}">
                    <a16:rowId xmlns:a16="http://schemas.microsoft.com/office/drawing/2014/main" val="10000"/>
                  </a:ext>
                </a:extLst>
              </a:tr>
              <a:tr h="579591">
                <a:tc>
                  <a:txBody>
                    <a:bodyPr/>
                    <a:lstStyle/>
                    <a:p>
                      <a:pPr algn="just"/>
                      <a:r>
                        <a:rPr kumimoji="0" lang="fr-FR" sz="1600" kern="1200" dirty="0">
                          <a:effectLst/>
                        </a:rPr>
                        <a:t>Argument </a:t>
                      </a:r>
                    </a:p>
                    <a:p>
                      <a:pPr algn="just"/>
                      <a:r>
                        <a:rPr kumimoji="0" lang="fr-FR" sz="1600" kern="1200" dirty="0">
                          <a:effectLst/>
                        </a:rPr>
                        <a:t>logique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est issu du raisonnement de l’auteur : il </a:t>
                      </a:r>
                    </a:p>
                    <a:p>
                      <a:pPr algn="just"/>
                      <a:r>
                        <a:rPr kumimoji="0" lang="fr-FR" sz="1600" kern="1200" dirty="0">
                          <a:effectLst/>
                        </a:rPr>
                        <a:t>se fonde sur la logique du discours.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1"/>
                  </a:ext>
                </a:extLst>
              </a:tr>
              <a:tr h="1067678">
                <a:tc>
                  <a:txBody>
                    <a:bodyPr/>
                    <a:lstStyle/>
                    <a:p>
                      <a:pPr algn="just"/>
                      <a:r>
                        <a:rPr kumimoji="0" lang="fr-FR" sz="1600" kern="1200" dirty="0">
                          <a:effectLst/>
                        </a:rPr>
                        <a:t>Argument </a:t>
                      </a:r>
                    </a:p>
                    <a:p>
                      <a:pPr algn="just"/>
                      <a:r>
                        <a:rPr kumimoji="0" lang="fr-FR" sz="1600" kern="1200" dirty="0">
                          <a:effectLst/>
                        </a:rPr>
                        <a:t>d’autorité</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s’impose car il s’appuie sur des </a:t>
                      </a:r>
                    </a:p>
                    <a:p>
                      <a:pPr algn="just"/>
                      <a:r>
                        <a:rPr kumimoji="0" lang="fr-FR" sz="1600" kern="1200" dirty="0">
                          <a:effectLst/>
                        </a:rPr>
                        <a:t>références connues de tous, qui </a:t>
                      </a:r>
                    </a:p>
                    <a:p>
                      <a:pPr algn="just"/>
                      <a:r>
                        <a:rPr kumimoji="0" lang="fr-FR" sz="1600" kern="1200" dirty="0">
                          <a:effectLst/>
                        </a:rPr>
                        <a:t>apparaissent comme des vérités </a:t>
                      </a:r>
                    </a:p>
                    <a:p>
                      <a:pPr algn="just"/>
                      <a:r>
                        <a:rPr kumimoji="0" lang="fr-FR" sz="1600" kern="1200" dirty="0">
                          <a:effectLst/>
                        </a:rPr>
                        <a:t>d’évidence.</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2"/>
                  </a:ext>
                </a:extLst>
              </a:tr>
              <a:tr h="823635">
                <a:tc>
                  <a:txBody>
                    <a:bodyPr/>
                    <a:lstStyle/>
                    <a:p>
                      <a:pPr algn="just"/>
                      <a:r>
                        <a:rPr kumimoji="0" lang="fr-FR" sz="1600" kern="1200" dirty="0">
                          <a:effectLst/>
                        </a:rPr>
                        <a:t>Argument de </a:t>
                      </a:r>
                    </a:p>
                    <a:p>
                      <a:pPr algn="just"/>
                      <a:r>
                        <a:rPr kumimoji="0" lang="fr-FR" sz="1600" kern="1200" dirty="0">
                          <a:effectLst/>
                        </a:rPr>
                        <a:t>valeur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tc>
                  <a:txBody>
                    <a:bodyPr/>
                    <a:lstStyle/>
                    <a:p>
                      <a:pPr algn="just"/>
                      <a:r>
                        <a:rPr kumimoji="0" lang="fr-FR" sz="1600" kern="1200" dirty="0">
                          <a:effectLst/>
                        </a:rPr>
                        <a:t>Il se réfère à un système de valeurs </a:t>
                      </a:r>
                    </a:p>
                    <a:p>
                      <a:pPr algn="just"/>
                      <a:r>
                        <a:rPr kumimoji="0" lang="fr-FR" sz="1600" kern="1200" dirty="0">
                          <a:effectLst/>
                        </a:rPr>
                        <a:t>(morales, religieuses, sociales...) bien </a:t>
                      </a:r>
                    </a:p>
                    <a:p>
                      <a:pPr algn="just"/>
                      <a:r>
                        <a:rPr kumimoji="0" lang="fr-FR" sz="1600" kern="1200" dirty="0">
                          <a:effectLst/>
                        </a:rPr>
                        <a:t>installées.</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3"/>
                  </a:ext>
                </a:extLst>
              </a:tr>
              <a:tr h="823635">
                <a:tc>
                  <a:txBody>
                    <a:bodyPr/>
                    <a:lstStyle/>
                    <a:p>
                      <a:pPr algn="just"/>
                      <a:r>
                        <a:rPr kumimoji="0" lang="fr-FR" sz="1600" kern="1200" dirty="0">
                          <a:effectLst/>
                        </a:rPr>
                        <a:t>Argument </a:t>
                      </a:r>
                    </a:p>
                    <a:p>
                      <a:pPr algn="just"/>
                      <a:r>
                        <a:rPr kumimoji="0" lang="fr-FR" sz="1600" kern="1200" dirty="0">
                          <a:effectLst/>
                        </a:rPr>
                        <a:t>d’expérience</a:t>
                      </a: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se fonde sur le recours à des faits, à </a:t>
                      </a:r>
                    </a:p>
                    <a:p>
                      <a:pPr algn="just"/>
                      <a:r>
                        <a:rPr kumimoji="0" lang="fr-FR" sz="1600" kern="1200" dirty="0">
                          <a:effectLst/>
                        </a:rPr>
                        <a:t>des témoignages : il est directement issu </a:t>
                      </a:r>
                    </a:p>
                    <a:p>
                      <a:pPr algn="just"/>
                      <a:r>
                        <a:rPr kumimoji="0" lang="fr-FR" sz="1600" kern="1200" dirty="0">
                          <a:effectLst/>
                        </a:rPr>
                        <a:t>d’exemples, il est concret.</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4"/>
                  </a:ext>
                </a:extLst>
              </a:tr>
              <a:tr h="1130862">
                <a:tc>
                  <a:txBody>
                    <a:bodyPr/>
                    <a:lstStyle/>
                    <a:p>
                      <a:pPr algn="just"/>
                      <a:r>
                        <a:rPr kumimoji="0" lang="fr-FR" sz="1600" kern="1200" dirty="0">
                          <a:effectLst/>
                        </a:rPr>
                        <a:t>Argument </a:t>
                      </a:r>
                      <a:r>
                        <a:rPr kumimoji="0" lang="fr-FR" sz="1600" i="1" kern="1200" dirty="0">
                          <a:effectLst/>
                        </a:rPr>
                        <a:t>ad </a:t>
                      </a:r>
                    </a:p>
                    <a:p>
                      <a:pPr algn="just"/>
                      <a:r>
                        <a:rPr kumimoji="0" lang="fr-FR" sz="1600" i="1" kern="1200" dirty="0">
                          <a:effectLst/>
                        </a:rPr>
                        <a:t>Hominem, </a:t>
                      </a:r>
                      <a:r>
                        <a:rPr kumimoji="0" lang="fr-FR" sz="1600" i="0" kern="1200" dirty="0">
                          <a:effectLst/>
                        </a:rPr>
                        <a:t>réfutation </a:t>
                      </a:r>
                      <a:r>
                        <a:rPr kumimoji="0" lang="fr-FR" sz="1600" i="1" kern="1200" dirty="0">
                          <a:effectLst/>
                        </a:rPr>
                        <a:t>ad hominem</a:t>
                      </a:r>
                    </a:p>
                    <a:p>
                      <a:pPr algn="just"/>
                      <a:endParaRPr kumimoji="0" lang="fr-FR" sz="1600" kern="1200" dirty="0">
                        <a:effectLst/>
                      </a:endParaRPr>
                    </a:p>
                    <a:p>
                      <a:pPr algn="just"/>
                      <a:endParaRPr lang="fr-FR" sz="1600" dirty="0">
                        <a:latin typeface="Times New Roman" panose="02020603050405020304" pitchFamily="18" charset="0"/>
                        <a:cs typeface="Times New Roman" panose="02020603050405020304" pitchFamily="18" charset="0"/>
                      </a:endParaRPr>
                    </a:p>
                  </a:txBody>
                  <a:tcPr marT="45714" marB="45714"/>
                </a:tc>
                <a:tc>
                  <a:txBody>
                    <a:bodyPr/>
                    <a:lstStyle/>
                    <a:p>
                      <a:pPr algn="just"/>
                      <a:r>
                        <a:rPr kumimoji="0" lang="fr-FR" sz="1600" kern="1200" dirty="0">
                          <a:effectLst/>
                        </a:rPr>
                        <a:t>Il est choisi en fonction de la personnalité </a:t>
                      </a:r>
                    </a:p>
                    <a:p>
                      <a:pPr algn="just"/>
                      <a:r>
                        <a:rPr kumimoji="0" lang="fr-FR" sz="1600" kern="1200" dirty="0">
                          <a:effectLst/>
                        </a:rPr>
                        <a:t>du destinataire : il est particulièrement </a:t>
                      </a:r>
                    </a:p>
                    <a:p>
                      <a:pPr algn="just"/>
                      <a:r>
                        <a:rPr kumimoji="0" lang="fr-FR" sz="1600" kern="1200" dirty="0">
                          <a:effectLst/>
                        </a:rPr>
                        <a:t>adapté à sa sensibilité, à ses goûts, à sa </a:t>
                      </a:r>
                    </a:p>
                    <a:p>
                      <a:pPr algn="just"/>
                      <a:r>
                        <a:rPr kumimoji="0" lang="fr-FR" sz="1600" kern="1200" dirty="0">
                          <a:effectLst/>
                        </a:rPr>
                        <a:t>culture, à son vécu. On l’attaque là-dessus pour le discréditer</a:t>
                      </a:r>
                      <a:endParaRPr kumimoji="0" lang="fr-FR"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793476"/>
      </p:ext>
    </p:extLst>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97777C-6A9C-4826-B718-8DC1FF49D525}"/>
              </a:ext>
            </a:extLst>
          </p:cNvPr>
          <p:cNvSpPr>
            <a:spLocks noGrp="1"/>
          </p:cNvSpPr>
          <p:nvPr>
            <p:ph type="title"/>
          </p:nvPr>
        </p:nvSpPr>
        <p:spPr>
          <a:xfrm>
            <a:off x="838200" y="-106532"/>
            <a:ext cx="10515600" cy="1109710"/>
          </a:xfrm>
        </p:spPr>
        <p:txBody>
          <a:bodyPr>
            <a:normAutofit/>
          </a:bodyPr>
          <a:lstStyle/>
          <a:p>
            <a:r>
              <a:rPr lang="fr-FR" altLang="fr-FR" dirty="0">
                <a:solidFill>
                  <a:schemeClr val="tx2"/>
                </a:solidFill>
                <a:latin typeface="Times New Roman" panose="02020603050405020304" pitchFamily="18" charset="0"/>
                <a:cs typeface="Times New Roman" panose="02020603050405020304" pitchFamily="18" charset="0"/>
              </a:rPr>
              <a:t>TYPES D’ARGUMENTS 2</a:t>
            </a:r>
            <a:endParaRPr lang="fr-FR" dirty="0"/>
          </a:p>
        </p:txBody>
      </p:sp>
      <p:graphicFrame>
        <p:nvGraphicFramePr>
          <p:cNvPr id="7" name="Espace réservé du contenu 6">
            <a:extLst>
              <a:ext uri="{FF2B5EF4-FFF2-40B4-BE49-F238E27FC236}">
                <a16:creationId xmlns:a16="http://schemas.microsoft.com/office/drawing/2014/main" id="{E19CF3CD-9BD1-493E-91DF-4BB2FBF3562A}"/>
              </a:ext>
            </a:extLst>
          </p:cNvPr>
          <p:cNvGraphicFramePr>
            <a:graphicFrameLocks noGrp="1"/>
          </p:cNvGraphicFramePr>
          <p:nvPr>
            <p:ph idx="1"/>
            <p:extLst/>
          </p:nvPr>
        </p:nvGraphicFramePr>
        <p:xfrm>
          <a:off x="838200" y="136525"/>
          <a:ext cx="10528177" cy="6150286"/>
        </p:xfrm>
        <a:graphic>
          <a:graphicData uri="http://schemas.openxmlformats.org/drawingml/2006/table">
            <a:tbl>
              <a:tblPr firstRow="1" bandRow="1">
                <a:tableStyleId>{21E4AEA4-8DFA-4A89-87EB-49C32662AFE0}</a:tableStyleId>
              </a:tblPr>
              <a:tblGrid>
                <a:gridCol w="5243004">
                  <a:extLst>
                    <a:ext uri="{9D8B030D-6E8A-4147-A177-3AD203B41FA5}">
                      <a16:colId xmlns:a16="http://schemas.microsoft.com/office/drawing/2014/main" val="767397607"/>
                    </a:ext>
                  </a:extLst>
                </a:gridCol>
                <a:gridCol w="5285173">
                  <a:extLst>
                    <a:ext uri="{9D8B030D-6E8A-4147-A177-3AD203B41FA5}">
                      <a16:colId xmlns:a16="http://schemas.microsoft.com/office/drawing/2014/main" val="1326975842"/>
                    </a:ext>
                  </a:extLst>
                </a:gridCol>
              </a:tblGrid>
              <a:tr h="372416">
                <a:tc>
                  <a:txBody>
                    <a:bodyPr/>
                    <a:lstStyle/>
                    <a:p>
                      <a:r>
                        <a:rPr lang="fr-FR" dirty="0"/>
                        <a:t>Type d’argument</a:t>
                      </a:r>
                    </a:p>
                  </a:txBody>
                  <a:tcPr/>
                </a:tc>
                <a:tc>
                  <a:txBody>
                    <a:bodyPr/>
                    <a:lstStyle/>
                    <a:p>
                      <a:r>
                        <a:rPr lang="fr-FR" dirty="0"/>
                        <a:t>Construction </a:t>
                      </a:r>
                    </a:p>
                  </a:txBody>
                  <a:tcPr/>
                </a:tc>
                <a:extLst>
                  <a:ext uri="{0D108BD9-81ED-4DB2-BD59-A6C34878D82A}">
                    <a16:rowId xmlns:a16="http://schemas.microsoft.com/office/drawing/2014/main" val="2781254259"/>
                  </a:ext>
                </a:extLst>
              </a:tr>
              <a:tr h="642801">
                <a:tc>
                  <a:txBody>
                    <a:bodyPr/>
                    <a:lstStyle/>
                    <a:p>
                      <a:r>
                        <a:rPr lang="fr-FR" dirty="0"/>
                        <a:t>Argument par la menace</a:t>
                      </a:r>
                    </a:p>
                    <a:p>
                      <a:endParaRPr lang="fr-FR" dirty="0"/>
                    </a:p>
                  </a:txBody>
                  <a:tcPr/>
                </a:tc>
                <a:tc>
                  <a:txBody>
                    <a:bodyPr/>
                    <a:lstStyle/>
                    <a:p>
                      <a:r>
                        <a:rPr lang="fr-FR" dirty="0"/>
                        <a:t>= Les conséquences négatives</a:t>
                      </a:r>
                    </a:p>
                    <a:p>
                      <a:endParaRPr lang="fr-FR" dirty="0"/>
                    </a:p>
                  </a:txBody>
                  <a:tcPr/>
                </a:tc>
                <a:extLst>
                  <a:ext uri="{0D108BD9-81ED-4DB2-BD59-A6C34878D82A}">
                    <a16:rowId xmlns:a16="http://schemas.microsoft.com/office/drawing/2014/main" val="2661348310"/>
                  </a:ext>
                </a:extLst>
              </a:tr>
              <a:tr h="642801">
                <a:tc>
                  <a:txBody>
                    <a:bodyPr/>
                    <a:lstStyle/>
                    <a:p>
                      <a:r>
                        <a:rPr lang="fr-FR" dirty="0"/>
                        <a:t>Argument de direction</a:t>
                      </a:r>
                    </a:p>
                    <a:p>
                      <a:endParaRPr lang="fr-FR" dirty="0"/>
                    </a:p>
                  </a:txBody>
                  <a:tcPr/>
                </a:tc>
                <a:tc>
                  <a:txBody>
                    <a:bodyPr/>
                    <a:lstStyle/>
                    <a:p>
                      <a:r>
                        <a:rPr lang="fr-FR" dirty="0"/>
                        <a:t>=prévenir d’une pente savonneuse</a:t>
                      </a:r>
                    </a:p>
                  </a:txBody>
                  <a:tcPr/>
                </a:tc>
                <a:extLst>
                  <a:ext uri="{0D108BD9-81ED-4DB2-BD59-A6C34878D82A}">
                    <a16:rowId xmlns:a16="http://schemas.microsoft.com/office/drawing/2014/main" val="1513781903"/>
                  </a:ext>
                </a:extLst>
              </a:tr>
              <a:tr h="1193772">
                <a:tc>
                  <a:txBody>
                    <a:bodyPr/>
                    <a:lstStyle/>
                    <a:p>
                      <a:r>
                        <a:rPr lang="fr-FR" dirty="0"/>
                        <a:t>L’argument par comparaison (ou par analogie « au sens large »)</a:t>
                      </a:r>
                    </a:p>
                    <a:p>
                      <a:endParaRPr lang="fr-FR" dirty="0"/>
                    </a:p>
                  </a:txBody>
                  <a:tcPr/>
                </a:tc>
                <a:tc>
                  <a:txBody>
                    <a:bodyPr/>
                    <a:lstStyle/>
                    <a:p>
                      <a:r>
                        <a:rPr lang="fr-FR" dirty="0"/>
                        <a:t>établir un parallèle entre ce dont on est en train de parler (le thème) et un autre objet ou une autre situation</a:t>
                      </a:r>
                    </a:p>
                    <a:p>
                      <a:endParaRPr lang="fr-FR" dirty="0"/>
                    </a:p>
                  </a:txBody>
                  <a:tcPr/>
                </a:tc>
                <a:extLst>
                  <a:ext uri="{0D108BD9-81ED-4DB2-BD59-A6C34878D82A}">
                    <a16:rowId xmlns:a16="http://schemas.microsoft.com/office/drawing/2014/main" val="3264557576"/>
                  </a:ext>
                </a:extLst>
              </a:tr>
              <a:tr h="372416">
                <a:tc>
                  <a:txBody>
                    <a:bodyPr/>
                    <a:lstStyle/>
                    <a:p>
                      <a:r>
                        <a:rPr lang="fr-FR" dirty="0"/>
                        <a:t>Argument par le précédent</a:t>
                      </a:r>
                    </a:p>
                  </a:txBody>
                  <a:tcPr/>
                </a:tc>
                <a:tc>
                  <a:txBody>
                    <a:bodyPr/>
                    <a:lstStyle/>
                    <a:p>
                      <a:r>
                        <a:rPr lang="fr-FR" dirty="0"/>
                        <a:t>Référence au passé</a:t>
                      </a:r>
                    </a:p>
                  </a:txBody>
                  <a:tcPr/>
                </a:tc>
                <a:extLst>
                  <a:ext uri="{0D108BD9-81ED-4DB2-BD59-A6C34878D82A}">
                    <a16:rowId xmlns:a16="http://schemas.microsoft.com/office/drawing/2014/main" val="3636928904"/>
                  </a:ext>
                </a:extLst>
              </a:tr>
              <a:tr h="653546">
                <a:tc>
                  <a:txBody>
                    <a:bodyPr/>
                    <a:lstStyle/>
                    <a:p>
                      <a:r>
                        <a:rPr lang="fr-FR" dirty="0"/>
                        <a:t>Argument a fortiori </a:t>
                      </a:r>
                    </a:p>
                  </a:txBody>
                  <a:tcPr/>
                </a:tc>
                <a:tc>
                  <a:txBody>
                    <a:bodyPr/>
                    <a:lstStyle/>
                    <a:p>
                      <a:r>
                        <a:rPr lang="fr-FR" dirty="0"/>
                        <a:t>Cet argument pose que si l’on admet (ou refuse) une proposition A, alors on accepte (ou refuse), à plus forte raison, une proposition B.</a:t>
                      </a:r>
                    </a:p>
                    <a:p>
                      <a:endParaRPr lang="fr-FR" dirty="0"/>
                    </a:p>
                  </a:txBody>
                  <a:tcPr/>
                </a:tc>
                <a:extLst>
                  <a:ext uri="{0D108BD9-81ED-4DB2-BD59-A6C34878D82A}">
                    <a16:rowId xmlns:a16="http://schemas.microsoft.com/office/drawing/2014/main" val="1550442024"/>
                  </a:ext>
                </a:extLst>
              </a:tr>
              <a:tr h="372416">
                <a:tc>
                  <a:txBody>
                    <a:bodyPr/>
                    <a:lstStyle/>
                    <a:p>
                      <a:r>
                        <a:rPr lang="fr-FR" dirty="0"/>
                        <a:t>Argument par la cause / par l’effet</a:t>
                      </a:r>
                    </a:p>
                  </a:txBody>
                  <a:tcPr/>
                </a:tc>
                <a:tc>
                  <a:txBody>
                    <a:bodyPr/>
                    <a:lstStyle/>
                    <a:p>
                      <a:r>
                        <a:rPr lang="fr-FR" dirty="0"/>
                        <a:t>On parle d’argument par la cause lorsqu’un état de fait E est en discussion, et qu’on utilise l’affirmation de l’existence de sa cause C pour renforcer l’affirmation de la réalité de E : « E doit être le cas, puisque C est le cas, et que C provoque/fait advenir/cause E ».</a:t>
                      </a:r>
                    </a:p>
                    <a:p>
                      <a:endParaRPr lang="fr-FR" dirty="0"/>
                    </a:p>
                  </a:txBody>
                  <a:tcPr/>
                </a:tc>
                <a:extLst>
                  <a:ext uri="{0D108BD9-81ED-4DB2-BD59-A6C34878D82A}">
                    <a16:rowId xmlns:a16="http://schemas.microsoft.com/office/drawing/2014/main" val="1434613285"/>
                  </a:ext>
                </a:extLst>
              </a:tr>
            </a:tbl>
          </a:graphicData>
        </a:graphic>
      </p:graphicFrame>
      <p:sp>
        <p:nvSpPr>
          <p:cNvPr id="4" name="Espace réservé de la date 3">
            <a:extLst>
              <a:ext uri="{FF2B5EF4-FFF2-40B4-BE49-F238E27FC236}">
                <a16:creationId xmlns:a16="http://schemas.microsoft.com/office/drawing/2014/main" id="{6FD5F7F4-AF2A-4249-AC6B-094FD5C66E0B}"/>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F4B5B846-F8F0-4ABF-A429-D600AEFE1FE4}"/>
              </a:ext>
            </a:extLst>
          </p:cNvPr>
          <p:cNvSpPr>
            <a:spLocks noGrp="1"/>
          </p:cNvSpPr>
          <p:nvPr>
            <p:ph type="ftr" sz="quarter" idx="11"/>
          </p:nvPr>
        </p:nvSpPr>
        <p:spPr/>
        <p:txBody>
          <a:bodyPr/>
          <a:lstStyle/>
          <a:p>
            <a:r>
              <a:rPr lang="fr-FR" dirty="0"/>
              <a:t>Départements LANGUES et RELATIONS HUMAINES</a:t>
            </a:r>
          </a:p>
        </p:txBody>
      </p:sp>
      <p:sp>
        <p:nvSpPr>
          <p:cNvPr id="6" name="Espace réservé du numéro de diapositive 5">
            <a:extLst>
              <a:ext uri="{FF2B5EF4-FFF2-40B4-BE49-F238E27FC236}">
                <a16:creationId xmlns:a16="http://schemas.microsoft.com/office/drawing/2014/main" id="{7D1BCA7D-2AE9-4039-AF3C-EDE74D58D161}"/>
              </a:ext>
            </a:extLst>
          </p:cNvPr>
          <p:cNvSpPr>
            <a:spLocks noGrp="1"/>
          </p:cNvSpPr>
          <p:nvPr>
            <p:ph type="sldNum" sz="quarter" idx="12"/>
          </p:nvPr>
        </p:nvSpPr>
        <p:spPr/>
        <p:txBody>
          <a:bodyPr/>
          <a:lstStyle/>
          <a:p>
            <a:fld id="{0A0A4CEA-42F4-4DA3-9091-0B54AF15E387}" type="slidenum">
              <a:rPr lang="fr-FR" smtClean="0"/>
              <a:t>63</a:t>
            </a:fld>
            <a:endParaRPr lang="fr-FR" dirty="0"/>
          </a:p>
        </p:txBody>
      </p:sp>
    </p:spTree>
    <p:extLst>
      <p:ext uri="{BB962C8B-B14F-4D97-AF65-F5344CB8AC3E}">
        <p14:creationId xmlns:p14="http://schemas.microsoft.com/office/powerpoint/2010/main" val="259490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re 1"/>
          <p:cNvSpPr>
            <a:spLocks noGrp="1"/>
          </p:cNvSpPr>
          <p:nvPr>
            <p:ph type="title"/>
          </p:nvPr>
        </p:nvSpPr>
        <p:spPr>
          <a:xfrm>
            <a:off x="3270827" y="215511"/>
            <a:ext cx="5802745" cy="623166"/>
          </a:xfrm>
        </p:spPr>
        <p:txBody>
          <a:bodyPr>
            <a:normAutofit/>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GESTION DES EXEMPLES</a:t>
            </a:r>
          </a:p>
        </p:txBody>
      </p:sp>
      <p:graphicFrame>
        <p:nvGraphicFramePr>
          <p:cNvPr id="6" name="Espace réservé du contenu 5"/>
          <p:cNvGraphicFramePr>
            <a:graphicFrameLocks noGrp="1"/>
          </p:cNvGraphicFramePr>
          <p:nvPr>
            <p:ph idx="1"/>
            <p:extLst/>
          </p:nvPr>
        </p:nvGraphicFramePr>
        <p:xfrm>
          <a:off x="203200" y="2089123"/>
          <a:ext cx="7527636" cy="2743086"/>
        </p:xfrm>
        <a:graphic>
          <a:graphicData uri="http://schemas.openxmlformats.org/drawingml/2006/table">
            <a:tbl>
              <a:tblPr firstRow="1" bandRow="1">
                <a:tableStyleId>{21E4AEA4-8DFA-4A89-87EB-49C32662AFE0}</a:tableStyleId>
              </a:tblPr>
              <a:tblGrid>
                <a:gridCol w="3763818">
                  <a:extLst>
                    <a:ext uri="{9D8B030D-6E8A-4147-A177-3AD203B41FA5}">
                      <a16:colId xmlns:a16="http://schemas.microsoft.com/office/drawing/2014/main" val="20000"/>
                    </a:ext>
                  </a:extLst>
                </a:gridCol>
                <a:gridCol w="3763818">
                  <a:extLst>
                    <a:ext uri="{9D8B030D-6E8A-4147-A177-3AD203B41FA5}">
                      <a16:colId xmlns:a16="http://schemas.microsoft.com/office/drawing/2014/main" val="20001"/>
                    </a:ext>
                  </a:extLst>
                </a:gridCol>
              </a:tblGrid>
              <a:tr h="197645">
                <a:tc>
                  <a:txBody>
                    <a:bodyPr/>
                    <a:lstStyle/>
                    <a:p>
                      <a:pPr algn="just"/>
                      <a:r>
                        <a:rPr lang="fr-FR" sz="1800" dirty="0">
                          <a:latin typeface="Times New Roman" panose="02020603050405020304" pitchFamily="18" charset="0"/>
                          <a:cs typeface="Times New Roman" panose="02020603050405020304" pitchFamily="18" charset="0"/>
                        </a:rPr>
                        <a:t>Types d’exemples</a:t>
                      </a:r>
                    </a:p>
                  </a:txBody>
                  <a:tcPr marT="45701" marB="45701"/>
                </a:tc>
                <a:tc>
                  <a:txBody>
                    <a:bodyPr/>
                    <a:lstStyle/>
                    <a:p>
                      <a:pPr algn="just"/>
                      <a:r>
                        <a:rPr lang="fr-FR" sz="1800" dirty="0">
                          <a:latin typeface="Times New Roman" panose="02020603050405020304" pitchFamily="18" charset="0"/>
                          <a:cs typeface="Times New Roman" panose="02020603050405020304" pitchFamily="18" charset="0"/>
                        </a:rPr>
                        <a:t>Fonction</a:t>
                      </a:r>
                    </a:p>
                  </a:txBody>
                  <a:tcPr marT="45701" marB="45701"/>
                </a:tc>
                <a:extLst>
                  <a:ext uri="{0D108BD9-81ED-4DB2-BD59-A6C34878D82A}">
                    <a16:rowId xmlns:a16="http://schemas.microsoft.com/office/drawing/2014/main" val="10000"/>
                  </a:ext>
                </a:extLst>
              </a:tr>
              <a:tr h="640022">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illustratif </a:t>
                      </a:r>
                    </a:p>
                    <a:p>
                      <a:pPr algn="just"/>
                      <a:r>
                        <a:rPr kumimoji="0" lang="fr-FR" sz="1800" kern="1200" dirty="0">
                          <a:effectLst/>
                          <a:latin typeface="Times New Roman" panose="02020603050405020304" pitchFamily="18" charset="0"/>
                          <a:cs typeface="Times New Roman" panose="02020603050405020304" pitchFamily="18" charset="0"/>
                        </a:rPr>
                        <a:t>(le plus courant)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Cas particulier qui vérifie l’idée </a:t>
                      </a:r>
                    </a:p>
                    <a:p>
                      <a:pPr algn="just"/>
                      <a:r>
                        <a:rPr kumimoji="0" lang="fr-FR" sz="1800" kern="1200" dirty="0">
                          <a:effectLst/>
                          <a:latin typeface="Times New Roman" panose="02020603050405020304" pitchFamily="18" charset="0"/>
                          <a:cs typeface="Times New Roman" panose="02020603050405020304" pitchFamily="18" charset="0"/>
                        </a:rPr>
                        <a:t>générale de l’argument</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1"/>
                  </a:ext>
                </a:extLst>
              </a:tr>
              <a:tr h="1737260">
                <a:tc>
                  <a:txBody>
                    <a:bodyPr/>
                    <a:lstStyle/>
                    <a:p>
                      <a:pPr algn="just"/>
                      <a:r>
                        <a:rPr kumimoji="0" lang="fr-FR" sz="1800" kern="1200" dirty="0">
                          <a:effectLst/>
                          <a:latin typeface="Times New Roman" panose="02020603050405020304" pitchFamily="18" charset="0"/>
                          <a:cs typeface="Times New Roman" panose="02020603050405020304" pitchFamily="18" charset="0"/>
                        </a:rPr>
                        <a:t>Exemple </a:t>
                      </a:r>
                    </a:p>
                    <a:p>
                      <a:pPr algn="just"/>
                      <a:r>
                        <a:rPr kumimoji="0" lang="fr-FR" sz="1800" kern="1200" dirty="0">
                          <a:effectLst/>
                          <a:latin typeface="Times New Roman" panose="02020603050405020304" pitchFamily="18" charset="0"/>
                          <a:cs typeface="Times New Roman" panose="02020603050405020304" pitchFamily="18" charset="0"/>
                        </a:rPr>
                        <a:t>démonstratif ou </a:t>
                      </a:r>
                    </a:p>
                    <a:p>
                      <a:pPr algn="just"/>
                      <a:r>
                        <a:rPr kumimoji="0" lang="fr-FR" sz="1800" kern="1200" dirty="0">
                          <a:effectLst/>
                          <a:latin typeface="Times New Roman" panose="02020603050405020304" pitchFamily="18" charset="0"/>
                          <a:cs typeface="Times New Roman" panose="02020603050405020304" pitchFamily="18" charset="0"/>
                        </a:rPr>
                        <a:t>argumentatif</a:t>
                      </a:r>
                    </a:p>
                    <a:p>
                      <a:pPr algn="just"/>
                      <a:endParaRPr lang="fr-FR" sz="1800" dirty="0">
                        <a:latin typeface="Times New Roman" panose="02020603050405020304" pitchFamily="18" charset="0"/>
                        <a:cs typeface="Times New Roman" panose="02020603050405020304" pitchFamily="18" charset="0"/>
                      </a:endParaRPr>
                    </a:p>
                  </a:txBody>
                  <a:tcPr marT="45701" marB="45701"/>
                </a:tc>
                <a:tc>
                  <a:txBody>
                    <a:bodyPr/>
                    <a:lstStyle/>
                    <a:p>
                      <a:pPr algn="just"/>
                      <a:r>
                        <a:rPr kumimoji="0" lang="fr-FR" sz="1800" kern="1200" dirty="0">
                          <a:effectLst/>
                          <a:latin typeface="Times New Roman" panose="02020603050405020304" pitchFamily="18" charset="0"/>
                          <a:cs typeface="Times New Roman" panose="02020603050405020304" pitchFamily="18" charset="0"/>
                        </a:rPr>
                        <a:t>On se sert du cas particulier </a:t>
                      </a:r>
                    </a:p>
                    <a:p>
                      <a:pPr algn="just"/>
                      <a:r>
                        <a:rPr kumimoji="0" lang="fr-FR" sz="1800" kern="1200" dirty="0">
                          <a:effectLst/>
                          <a:latin typeface="Times New Roman" panose="02020603050405020304" pitchFamily="18" charset="0"/>
                          <a:cs typeface="Times New Roman" panose="02020603050405020304" pitchFamily="18" charset="0"/>
                        </a:rPr>
                        <a:t>pour en induire une idée </a:t>
                      </a:r>
                    </a:p>
                    <a:p>
                      <a:pPr algn="just"/>
                      <a:r>
                        <a:rPr kumimoji="0" lang="fr-FR" sz="1800" kern="1200" dirty="0">
                          <a:effectLst/>
                          <a:latin typeface="Times New Roman" panose="02020603050405020304" pitchFamily="18" charset="0"/>
                          <a:cs typeface="Times New Roman" panose="02020603050405020304" pitchFamily="18" charset="0"/>
                        </a:rPr>
                        <a:t>générale. À la base du </a:t>
                      </a:r>
                    </a:p>
                    <a:p>
                      <a:pPr algn="just"/>
                      <a:r>
                        <a:rPr kumimoji="0" lang="fr-FR" sz="1800" kern="1200" dirty="0">
                          <a:effectLst/>
                          <a:latin typeface="Times New Roman" panose="02020603050405020304" pitchFamily="18" charset="0"/>
                          <a:cs typeface="Times New Roman" panose="02020603050405020304" pitchFamily="18" charset="0"/>
                        </a:rPr>
                        <a:t>raisonnement, ce type </a:t>
                      </a:r>
                    </a:p>
                    <a:p>
                      <a:pPr algn="just"/>
                      <a:r>
                        <a:rPr kumimoji="0" lang="fr-FR" sz="1800" kern="1200" dirty="0">
                          <a:effectLst/>
                          <a:latin typeface="Times New Roman" panose="02020603050405020304" pitchFamily="18" charset="0"/>
                          <a:cs typeface="Times New Roman" panose="02020603050405020304" pitchFamily="18" charset="0"/>
                        </a:rPr>
                        <a:t>d’exemple peut être considéré </a:t>
                      </a:r>
                    </a:p>
                    <a:p>
                      <a:pPr algn="just"/>
                      <a:r>
                        <a:rPr kumimoji="0" lang="fr-FR" sz="1800" kern="1200" dirty="0">
                          <a:effectLst/>
                          <a:latin typeface="Times New Roman" panose="02020603050405020304" pitchFamily="18" charset="0"/>
                          <a:cs typeface="Times New Roman" panose="02020603050405020304" pitchFamily="18" charset="0"/>
                        </a:rPr>
                        <a:t>comme un argument à lui seul.</a:t>
                      </a:r>
                      <a:endParaRPr kumimoji="0" lang="fr-FR" sz="1800" kern="1200" dirty="0">
                        <a:solidFill>
                          <a:schemeClr val="dk1"/>
                        </a:solidFill>
                        <a:effectLst/>
                        <a:latin typeface="Times New Roman" panose="02020603050405020304" pitchFamily="18" charset="0"/>
                        <a:ea typeface="+mn-ea"/>
                        <a:cs typeface="Times New Roman" panose="02020603050405020304" pitchFamily="18" charset="0"/>
                      </a:endParaRPr>
                    </a:p>
                  </a:txBody>
                  <a:tcPr marT="45701" marB="45701"/>
                </a:tc>
                <a:extLst>
                  <a:ext uri="{0D108BD9-81ED-4DB2-BD59-A6C34878D82A}">
                    <a16:rowId xmlns:a16="http://schemas.microsoft.com/office/drawing/2014/main" val="10002"/>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176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3F470C-0D39-4078-8795-E473E6DC067E}" type="slidenum">
              <a:rPr lang="fr-FR" altLang="fr-FR" sz="1200">
                <a:solidFill>
                  <a:srgbClr val="D38E27"/>
                </a:solidFill>
                <a:latin typeface="Franklin Gothic Book" panose="020B0503020102020204" pitchFamily="34" charset="0"/>
              </a:rPr>
              <a:pPr>
                <a:spcBef>
                  <a:spcPct val="0"/>
                </a:spcBef>
                <a:buFontTx/>
                <a:buNone/>
              </a:pPr>
              <a:t>64</a:t>
            </a:fld>
            <a:endParaRPr lang="fr-FR" altLang="fr-FR" sz="1200">
              <a:solidFill>
                <a:srgbClr val="D38E27"/>
              </a:solidFill>
              <a:latin typeface="Franklin Gothic Book" panose="020B0503020102020204" pitchFamily="34" charset="0"/>
            </a:endParaRPr>
          </a:p>
        </p:txBody>
      </p:sp>
      <p:pic>
        <p:nvPicPr>
          <p:cNvPr id="31763" name="Picture 2" descr="Résultat de recherche d'images pour &quot;example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691" y="2497546"/>
            <a:ext cx="3429290" cy="192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2949D89B-8982-4CA6-A65A-CA4D06F15477}"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092836086"/>
      </p:ext>
    </p:extLst>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a:xfrm>
            <a:off x="1627909" y="99148"/>
            <a:ext cx="8936182" cy="777875"/>
          </a:xfrm>
        </p:spPr>
        <p:txBody>
          <a:bodyPr>
            <a:normAutofit fontScale="90000"/>
          </a:bodyPr>
          <a:lstStyle/>
          <a:p>
            <a:r>
              <a:rPr lang="fr-FR" altLang="fr-FR" sz="3600" dirty="0">
                <a:solidFill>
                  <a:schemeClr val="tx2"/>
                </a:solidFill>
                <a:latin typeface="Times New Roman" panose="02020603050405020304" pitchFamily="18" charset="0"/>
                <a:cs typeface="Times New Roman" panose="02020603050405020304" pitchFamily="18" charset="0"/>
              </a:rPr>
              <a:t>QUELS REGISTRES DE L’ARGUMENTATION?</a:t>
            </a:r>
          </a:p>
        </p:txBody>
      </p:sp>
      <p:graphicFrame>
        <p:nvGraphicFramePr>
          <p:cNvPr id="6" name="Espace réservé du contenu 5"/>
          <p:cNvGraphicFramePr>
            <a:graphicFrameLocks noGrp="1"/>
          </p:cNvGraphicFramePr>
          <p:nvPr>
            <p:ph idx="1"/>
            <p:extLst/>
          </p:nvPr>
        </p:nvGraphicFramePr>
        <p:xfrm>
          <a:off x="1108361" y="959529"/>
          <a:ext cx="9762838" cy="5179075"/>
        </p:xfrm>
        <a:graphic>
          <a:graphicData uri="http://schemas.openxmlformats.org/drawingml/2006/table">
            <a:tbl>
              <a:tblPr firstRow="1" bandRow="1">
                <a:tableStyleId>{5C22544A-7EE6-4342-B048-85BDC9FD1C3A}</a:tableStyleId>
              </a:tblPr>
              <a:tblGrid>
                <a:gridCol w="4881419">
                  <a:extLst>
                    <a:ext uri="{9D8B030D-6E8A-4147-A177-3AD203B41FA5}">
                      <a16:colId xmlns:a16="http://schemas.microsoft.com/office/drawing/2014/main" val="20000"/>
                    </a:ext>
                  </a:extLst>
                </a:gridCol>
                <a:gridCol w="4881419">
                  <a:extLst>
                    <a:ext uri="{9D8B030D-6E8A-4147-A177-3AD203B41FA5}">
                      <a16:colId xmlns:a16="http://schemas.microsoft.com/office/drawing/2014/main" val="20001"/>
                    </a:ext>
                  </a:extLst>
                </a:gridCol>
              </a:tblGrid>
              <a:tr h="315977">
                <a:tc>
                  <a:txBody>
                    <a:bodyPr/>
                    <a:lstStyle/>
                    <a:p>
                      <a:r>
                        <a:rPr lang="fr-FR" sz="1800" b="1" dirty="0">
                          <a:latin typeface="Times New Roman" panose="02020603050405020304" pitchFamily="18" charset="0"/>
                          <a:cs typeface="Times New Roman" panose="02020603050405020304" pitchFamily="18" charset="0"/>
                        </a:rPr>
                        <a:t>Registre</a:t>
                      </a:r>
                    </a:p>
                  </a:txBody>
                  <a:tcPr marT="45721" marB="45721"/>
                </a:tc>
                <a:tc>
                  <a:txBody>
                    <a:bodyPr/>
                    <a:lstStyle/>
                    <a:p>
                      <a:r>
                        <a:rPr lang="fr-FR" sz="1800" dirty="0">
                          <a:latin typeface="Times New Roman" panose="02020603050405020304" pitchFamily="18" charset="0"/>
                          <a:cs typeface="Times New Roman" panose="02020603050405020304" pitchFamily="18" charset="0"/>
                        </a:rPr>
                        <a:t>Effet voulu</a:t>
                      </a:r>
                    </a:p>
                  </a:txBody>
                  <a:tcPr marT="45721" marB="45721"/>
                </a:tc>
                <a:extLst>
                  <a:ext uri="{0D108BD9-81ED-4DB2-BD59-A6C34878D82A}">
                    <a16:rowId xmlns:a16="http://schemas.microsoft.com/office/drawing/2014/main" val="10000"/>
                  </a:ext>
                </a:extLst>
              </a:tr>
              <a:tr h="552960">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Polémique (du grec</a:t>
                      </a:r>
                      <a:r>
                        <a:rPr kumimoji="0" lang="fr-FR" sz="1800" b="1"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polemos</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guerre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Controverser vivement ou agressivement la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 adverse</a:t>
                      </a:r>
                    </a:p>
                  </a:txBody>
                  <a:tcPr marT="45721" marB="45721"/>
                </a:tc>
                <a:extLst>
                  <a:ext uri="{0D108BD9-81ED-4DB2-BD59-A6C34878D82A}">
                    <a16:rowId xmlns:a16="http://schemas.microsoft.com/office/drawing/2014/main" val="10001"/>
                  </a:ext>
                </a:extLst>
              </a:tr>
              <a:tr h="789943">
                <a:tc>
                  <a:txBody>
                    <a:bodyPr/>
                    <a:lstStyle/>
                    <a:p>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Pathétique (du grec </a:t>
                      </a:r>
                      <a:r>
                        <a:rPr kumimoji="0" lang="fr-FR" sz="1800" b="1" kern="1200" dirty="0" err="1">
                          <a:solidFill>
                            <a:schemeClr val="dk1"/>
                          </a:solidFill>
                          <a:effectLst/>
                          <a:latin typeface="Times New Roman" panose="02020603050405020304" pitchFamily="18" charset="0"/>
                          <a:ea typeface="+mn-ea"/>
                          <a:cs typeface="Times New Roman" panose="02020603050405020304" pitchFamily="18" charset="0"/>
                        </a:rPr>
                        <a:t>pathein</a:t>
                      </a:r>
                      <a:r>
                        <a:rPr kumimoji="0" lang="fr-FR" sz="1800" b="1" kern="1200" dirty="0">
                          <a:solidFill>
                            <a:schemeClr val="dk1"/>
                          </a:solidFill>
                          <a:effectLst/>
                          <a:latin typeface="Times New Roman" panose="02020603050405020304" pitchFamily="18" charset="0"/>
                          <a:ea typeface="+mn-ea"/>
                          <a:cs typeface="Times New Roman" panose="02020603050405020304" pitchFamily="18" charset="0"/>
                        </a:rPr>
                        <a:t> : « souffrir »)</a:t>
                      </a:r>
                    </a:p>
                    <a:p>
                      <a:endParaRPr lang="fr-FR" sz="1800" b="1" dirty="0">
                        <a:latin typeface="Times New Roman" panose="02020603050405020304" pitchFamily="18" charset="0"/>
                        <a:cs typeface="Times New Roman" panose="02020603050405020304" pitchFamily="18" charset="0"/>
                      </a:endParaRP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Émouvoir fortement, provoquer la pitié,</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attendrir, impressionner</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 Procédé de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persuasion.</a:t>
                      </a:r>
                    </a:p>
                  </a:txBody>
                  <a:tcPr marT="45721" marB="45721"/>
                </a:tc>
                <a:extLst>
                  <a:ext uri="{0D108BD9-81ED-4DB2-BD59-A6C34878D82A}">
                    <a16:rowId xmlns:a16="http://schemas.microsoft.com/office/drawing/2014/main" val="10002"/>
                  </a:ext>
                </a:extLst>
              </a:tr>
              <a:tr h="789943">
                <a:tc>
                  <a:txBody>
                    <a:bodyPr/>
                    <a:lstStyle/>
                    <a:p>
                      <a:r>
                        <a:rPr lang="fr-FR" sz="1800" b="1" dirty="0">
                          <a:latin typeface="Times New Roman" panose="02020603050405020304" pitchFamily="18" charset="0"/>
                          <a:cs typeface="Times New Roman" panose="02020603050405020304" pitchFamily="18" charset="0"/>
                        </a:rPr>
                        <a:t>Lyrique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Susciter une émotion poétique,</a:t>
                      </a:r>
                      <a:r>
                        <a:rPr kumimoji="0" lang="fr-FR" sz="1800" kern="1200" baseline="0" dirty="0">
                          <a:solidFill>
                            <a:schemeClr val="dk1"/>
                          </a:solidFill>
                          <a:effectLst/>
                          <a:latin typeface="Times New Roman" panose="02020603050405020304" pitchFamily="18" charset="0"/>
                          <a:ea typeface="+mn-ea"/>
                          <a:cs typeface="Times New Roman" panose="02020603050405020304" pitchFamily="18" charset="0"/>
                        </a:rPr>
                        <a:t> </a:t>
                      </a:r>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communiquer des sentiments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personnels.</a:t>
                      </a:r>
                    </a:p>
                  </a:txBody>
                  <a:tcPr marT="45721" marB="45721"/>
                </a:tc>
                <a:extLst>
                  <a:ext uri="{0D108BD9-81ED-4DB2-BD59-A6C34878D82A}">
                    <a16:rowId xmlns:a16="http://schemas.microsoft.com/office/drawing/2014/main" val="10003"/>
                  </a:ext>
                </a:extLst>
              </a:tr>
              <a:tr h="789943">
                <a:tc>
                  <a:txBody>
                    <a:bodyPr/>
                    <a:lstStyle/>
                    <a:p>
                      <a:r>
                        <a:rPr lang="fr-FR" sz="1800" b="1" dirty="0">
                          <a:latin typeface="Times New Roman" panose="02020603050405020304" pitchFamily="18" charset="0"/>
                          <a:cs typeface="Times New Roman" panose="02020603050405020304" pitchFamily="18" charset="0"/>
                        </a:rPr>
                        <a:t>Comique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Amuser, susciter ainsi l’intérêt d’un destinataire mieux disposé à comprendre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une thèse</a:t>
                      </a:r>
                    </a:p>
                  </a:txBody>
                  <a:tcPr marT="45721" marB="45721"/>
                </a:tc>
                <a:extLst>
                  <a:ext uri="{0D108BD9-81ED-4DB2-BD59-A6C34878D82A}">
                    <a16:rowId xmlns:a16="http://schemas.microsoft.com/office/drawing/2014/main" val="10004"/>
                  </a:ext>
                </a:extLst>
              </a:tr>
              <a:tr h="552960">
                <a:tc>
                  <a:txBody>
                    <a:bodyPr/>
                    <a:lstStyle/>
                    <a:p>
                      <a:r>
                        <a:rPr lang="fr-FR" sz="1800" b="1" dirty="0">
                          <a:latin typeface="Times New Roman" panose="02020603050405020304" pitchFamily="18" charset="0"/>
                          <a:cs typeface="Times New Roman" panose="02020603050405020304" pitchFamily="18" charset="0"/>
                        </a:rPr>
                        <a:t>Laudatif</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Faire l’éloge de quelqu’un ou d’une </a:t>
                      </a:r>
                    </a:p>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thèse.</a:t>
                      </a:r>
                    </a:p>
                  </a:txBody>
                  <a:tcPr marT="45721" marB="45721"/>
                </a:tc>
                <a:extLst>
                  <a:ext uri="{0D108BD9-81ED-4DB2-BD59-A6C34878D82A}">
                    <a16:rowId xmlns:a16="http://schemas.microsoft.com/office/drawing/2014/main" val="10005"/>
                  </a:ext>
                </a:extLst>
              </a:tr>
              <a:tr h="789943">
                <a:tc>
                  <a:txBody>
                    <a:bodyPr/>
                    <a:lstStyle/>
                    <a:p>
                      <a:r>
                        <a:rPr lang="fr-FR" sz="1800" b="1" dirty="0">
                          <a:latin typeface="Times New Roman" panose="02020603050405020304" pitchFamily="18" charset="0"/>
                          <a:cs typeface="Times New Roman" panose="02020603050405020304" pitchFamily="18" charset="0"/>
                        </a:rPr>
                        <a:t>Didactique</a:t>
                      </a:r>
                    </a:p>
                  </a:txBody>
                  <a:tcPr marT="45721" marB="45721"/>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Délivrer un enseignement, donner une leçon, qui restera dans les mémoires</a:t>
                      </a:r>
                    </a:p>
                  </a:txBody>
                  <a:tcPr marT="45721" marB="45721"/>
                </a:tc>
                <a:extLst>
                  <a:ext uri="{0D108BD9-81ED-4DB2-BD59-A6C34878D82A}">
                    <a16:rowId xmlns:a16="http://schemas.microsoft.com/office/drawing/2014/main" val="10006"/>
                  </a:ext>
                </a:extLst>
              </a:tr>
            </a:tbl>
          </a:graphicData>
        </a:graphic>
      </p:graphicFrame>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2798"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420FA4-4ADF-4F6A-89BD-19B548EA6A0F}" type="slidenum">
              <a:rPr lang="fr-FR" altLang="fr-FR" sz="1200">
                <a:solidFill>
                  <a:srgbClr val="D38E27"/>
                </a:solidFill>
                <a:latin typeface="Franklin Gothic Book" panose="020B0503020102020204" pitchFamily="34" charset="0"/>
              </a:rPr>
              <a:pPr>
                <a:spcBef>
                  <a:spcPct val="0"/>
                </a:spcBef>
                <a:buFontTx/>
                <a:buNone/>
              </a:pPr>
              <a:t>65</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2FF2DFC2-B98D-4971-B0D5-9D5D3D898ED0}" type="datetime1">
              <a:rPr lang="fr-FR"/>
              <a:pPr>
                <a:defRPr/>
              </a:pPr>
              <a:t>24/10/2023</a:t>
            </a:fld>
            <a:endParaRPr lang="fr-FR" dirty="0"/>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516738962"/>
      </p:ext>
    </p:extLst>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5491" y="180399"/>
            <a:ext cx="12016509" cy="891020"/>
          </a:xfrm>
        </p:spPr>
        <p:txBody>
          <a:bodyPr>
            <a:normAutofit fontScale="90000"/>
          </a:bodyPr>
          <a:lstStyle/>
          <a:p>
            <a:pPr algn="ctr">
              <a:defRPr/>
            </a:pPr>
            <a:r>
              <a:rPr lang="fr-FR" sz="3600" dirty="0">
                <a:solidFill>
                  <a:schemeClr val="tx2"/>
                </a:solidFill>
                <a:latin typeface="Times New Roman" panose="02020603050405020304" pitchFamily="18" charset="0"/>
                <a:cs typeface="Times New Roman" panose="02020603050405020304" pitchFamily="18" charset="0"/>
              </a:rPr>
              <a:t>QUELQUES PROCÉDÉS DE STYLE À LA PORTÉE DE TOUS, </a:t>
            </a:r>
            <a:br>
              <a:rPr lang="fr-FR" sz="3600" dirty="0">
                <a:solidFill>
                  <a:schemeClr val="tx2"/>
                </a:solidFill>
                <a:latin typeface="Times New Roman" panose="02020603050405020304" pitchFamily="18" charset="0"/>
                <a:cs typeface="Times New Roman" panose="02020603050405020304" pitchFamily="18" charset="0"/>
              </a:rPr>
            </a:br>
            <a:r>
              <a:rPr lang="fr-FR" sz="3600" dirty="0">
                <a:solidFill>
                  <a:schemeClr val="tx2"/>
                </a:solidFill>
                <a:latin typeface="Times New Roman" panose="02020603050405020304" pitchFamily="18" charset="0"/>
                <a:cs typeface="Times New Roman" panose="02020603050405020304" pitchFamily="18" charset="0"/>
              </a:rPr>
              <a:t>EN VRAC</a:t>
            </a:r>
          </a:p>
        </p:txBody>
      </p:sp>
      <p:sp>
        <p:nvSpPr>
          <p:cNvPr id="33795" name="Espace réservé du contenu 2"/>
          <p:cNvSpPr>
            <a:spLocks noGrp="1"/>
          </p:cNvSpPr>
          <p:nvPr>
            <p:ph idx="1"/>
          </p:nvPr>
        </p:nvSpPr>
        <p:spPr>
          <a:xfrm>
            <a:off x="304800" y="1825624"/>
            <a:ext cx="7592291" cy="3088121"/>
          </a:xfrm>
        </p:spPr>
        <p:txBody>
          <a:bodyPr>
            <a:normAutofit/>
          </a:bodyPr>
          <a:lstStyle/>
          <a:p>
            <a:pPr algn="just">
              <a:buClr>
                <a:schemeClr val="accent5">
                  <a:lumMod val="75000"/>
                </a:schemeClr>
              </a:buClr>
            </a:pPr>
            <a:r>
              <a:rPr lang="fr-FR" altLang="fr-FR" sz="2400" dirty="0">
                <a:latin typeface="Times New Roman" panose="02020603050405020304" pitchFamily="18" charset="0"/>
                <a:cs typeface="Times New Roman" panose="02020603050405020304" pitchFamily="18" charset="0"/>
              </a:rPr>
              <a:t>L’appel au récepteur, la question de l’émetteur, la bonne foi, le crédo sincère, le recours aux normes, la définition, l’appel aux valeurs, l’autorité, la connotation, la formule, le rythme binaire ou ternaire, la gradation de rythme, la gradation de sens, le parallélisme, l’opposition, l’ironie, l’analogie, la pétition de principe, l’itinéraire, le paradoxe, l’inversion, la formule détournée, répétition, jeu de mots, double sens, jeu de sonorités</a:t>
            </a: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379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FA5C3-B7AF-49E9-B1D7-313AC8C6DF10}" type="slidenum">
              <a:rPr lang="fr-FR" altLang="fr-FR" sz="1200">
                <a:solidFill>
                  <a:srgbClr val="D38E27"/>
                </a:solidFill>
                <a:latin typeface="Franklin Gothic Book" panose="020B0503020102020204" pitchFamily="34" charset="0"/>
              </a:rPr>
              <a:pPr>
                <a:spcBef>
                  <a:spcPct val="0"/>
                </a:spcBef>
                <a:buFontTx/>
                <a:buNone/>
              </a:pPr>
              <a:t>66</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E0DF115-8AAD-46A3-B7E9-39FB66707FA9}" type="datetime1">
              <a:rPr lang="fr-FR"/>
              <a:pPr>
                <a:defRPr/>
              </a:pPr>
              <a:t>24/10/2023</a:t>
            </a:fld>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164" y="1667523"/>
            <a:ext cx="3198655" cy="3404321"/>
          </a:xfrm>
          <a:prstGeom prst="rect">
            <a:avLst/>
          </a:prstGeom>
        </p:spPr>
      </p:pic>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965798294"/>
      </p:ext>
    </p:extLst>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a:xfrm>
            <a:off x="2035463" y="365125"/>
            <a:ext cx="8121073" cy="909493"/>
          </a:xfrm>
        </p:spPr>
        <p:txBody>
          <a:bodyPr>
            <a:normAutofit fontScale="90000"/>
          </a:bodyPr>
          <a:lstStyle/>
          <a:p>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L’ELOCUTIO ET LES FIGURES DE STYLE</a:t>
            </a:r>
          </a:p>
        </p:txBody>
      </p:sp>
      <p:sp>
        <p:nvSpPr>
          <p:cNvPr id="3" name="Espace réservé du contenu 2"/>
          <p:cNvSpPr>
            <a:spLocks noGrp="1"/>
          </p:cNvSpPr>
          <p:nvPr>
            <p:ph idx="1"/>
          </p:nvPr>
        </p:nvSpPr>
        <p:spPr>
          <a:xfrm>
            <a:off x="3448626" y="2899929"/>
            <a:ext cx="5294745" cy="729961"/>
          </a:xfrm>
        </p:spPr>
        <p:txBody>
          <a:bodyPr>
            <a:normAutofit fontScale="77500" lnSpcReduction="20000"/>
          </a:bodyPr>
          <a:lstStyle/>
          <a:p>
            <a:pPr marL="0" indent="0">
              <a:buNone/>
              <a:defRPr/>
            </a:pPr>
            <a:r>
              <a:rPr lang="fr-FR" dirty="0"/>
              <a:t>Répertoire et énumération: </a:t>
            </a:r>
            <a:r>
              <a:rPr lang="fr-FR" i="1" dirty="0" err="1"/>
              <a:t>cf</a:t>
            </a:r>
            <a:r>
              <a:rPr lang="fr-FR" i="1" dirty="0"/>
              <a:t> tableau. </a:t>
            </a:r>
          </a:p>
          <a:p>
            <a:pPr marL="0" indent="0">
              <a:buNone/>
              <a:defRPr/>
            </a:pPr>
            <a:r>
              <a:rPr lang="fr-FR" i="1" dirty="0"/>
              <a:t> </a:t>
            </a:r>
          </a:p>
        </p:txBody>
      </p:sp>
      <p:sp>
        <p:nvSpPr>
          <p:cNvPr id="4" name="Espace réservé de la date 3"/>
          <p:cNvSpPr>
            <a:spLocks noGrp="1"/>
          </p:cNvSpPr>
          <p:nvPr>
            <p:ph type="dt" sz="quarter" idx="10"/>
          </p:nvPr>
        </p:nvSpPr>
        <p:spPr/>
        <p:txBody>
          <a:bodyPr/>
          <a:lstStyle/>
          <a:p>
            <a:pPr>
              <a:defRPr/>
            </a:pPr>
            <a:fld id="{5E94BAFF-3750-4A95-99C1-0B58D3386427}"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3584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3F4B2F-36A6-4691-93AB-0B9738102E21}" type="slidenum">
              <a:rPr lang="fr-FR" altLang="fr-FR" smtClean="0">
                <a:solidFill>
                  <a:srgbClr val="898989"/>
                </a:solidFill>
                <a:latin typeface="Calibri" panose="020F0502020204030204" pitchFamily="34" charset="0"/>
              </a:rPr>
              <a:pPr/>
              <a:t>67</a:t>
            </a:fld>
            <a:endParaRPr lang="fr-FR" altLang="fr-FR">
              <a:solidFill>
                <a:srgbClr val="898989"/>
              </a:solidFill>
              <a:latin typeface="Calibri" panose="020F0502020204030204" pitchFamily="34" charset="0"/>
            </a:endParaRPr>
          </a:p>
        </p:txBody>
      </p:sp>
      <p:pic>
        <p:nvPicPr>
          <p:cNvPr id="8" name="Image 7"/>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937358570"/>
      </p:ext>
    </p:extLst>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re 1"/>
          <p:cNvSpPr>
            <a:spLocks noGrp="1"/>
          </p:cNvSpPr>
          <p:nvPr>
            <p:ph type="title"/>
          </p:nvPr>
        </p:nvSpPr>
        <p:spPr>
          <a:xfrm>
            <a:off x="625764" y="207533"/>
            <a:ext cx="10515600" cy="586220"/>
          </a:xfrm>
        </p:spPr>
        <p:txBody>
          <a:bodyPr>
            <a:normAutofit fontScale="90000"/>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RETOUR AUX SOURCES: les 5 parties du système rhétorique</a:t>
            </a:r>
          </a:p>
        </p:txBody>
      </p:sp>
      <p:graphicFrame>
        <p:nvGraphicFramePr>
          <p:cNvPr id="6" name="Espace réservé du contenu 5"/>
          <p:cNvGraphicFramePr>
            <a:graphicFrameLocks noGrp="1"/>
          </p:cNvGraphicFramePr>
          <p:nvPr>
            <p:ph idx="1"/>
            <p:extLst/>
          </p:nvPr>
        </p:nvGraphicFramePr>
        <p:xfrm>
          <a:off x="367144" y="1266292"/>
          <a:ext cx="9615056" cy="4358897"/>
        </p:xfrm>
        <a:graphic>
          <a:graphicData uri="http://schemas.openxmlformats.org/drawingml/2006/table">
            <a:tbl>
              <a:tblPr firstRow="1" bandRow="1">
                <a:tableStyleId>{5C22544A-7EE6-4342-B048-85BDC9FD1C3A}</a:tableStyleId>
              </a:tblPr>
              <a:tblGrid>
                <a:gridCol w="4807528">
                  <a:extLst>
                    <a:ext uri="{9D8B030D-6E8A-4147-A177-3AD203B41FA5}">
                      <a16:colId xmlns:a16="http://schemas.microsoft.com/office/drawing/2014/main" val="20000"/>
                    </a:ext>
                  </a:extLst>
                </a:gridCol>
                <a:gridCol w="4807528">
                  <a:extLst>
                    <a:ext uri="{9D8B030D-6E8A-4147-A177-3AD203B41FA5}">
                      <a16:colId xmlns:a16="http://schemas.microsoft.com/office/drawing/2014/main" val="20001"/>
                    </a:ext>
                  </a:extLst>
                </a:gridCol>
              </a:tblGrid>
              <a:tr h="646543">
                <a:tc>
                  <a:txBody>
                    <a:bodyPr/>
                    <a:lstStyle/>
                    <a:p>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Les cinq étapes de la rhétorique</a:t>
                      </a:r>
                    </a:p>
                    <a:p>
                      <a:r>
                        <a:rPr kumimoji="0" lang="fr-FR" sz="1600" b="1" kern="1200" baseline="0" dirty="0">
                          <a:solidFill>
                            <a:schemeClr val="lt1"/>
                          </a:solidFill>
                          <a:effectLst/>
                          <a:latin typeface="Times New Roman" panose="02020603050405020304" pitchFamily="18" charset="0"/>
                          <a:ea typeface="+mn-ea"/>
                          <a:cs typeface="Times New Roman" panose="02020603050405020304" pitchFamily="18" charset="0"/>
                        </a:rPr>
                        <a:t> </a:t>
                      </a:r>
                      <a:r>
                        <a:rPr kumimoji="0" lang="fr-FR" sz="1600" b="1" kern="1200" dirty="0">
                          <a:solidFill>
                            <a:schemeClr val="lt1"/>
                          </a:solidFill>
                          <a:effectLst/>
                          <a:latin typeface="Times New Roman" panose="02020603050405020304" pitchFamily="18" charset="0"/>
                          <a:ea typeface="+mn-ea"/>
                          <a:cs typeface="Times New Roman" panose="02020603050405020304" pitchFamily="18" charset="0"/>
                        </a:rPr>
                        <a:t>(désignées par des termes latins)</a:t>
                      </a:r>
                    </a:p>
                  </a:txBody>
                  <a:tcPr marT="45724" marB="45724"/>
                </a:tc>
                <a:tc>
                  <a:txBody>
                    <a:bodyPr/>
                    <a:lstStyle/>
                    <a:p>
                      <a:r>
                        <a:rPr lang="fr-FR" sz="1600" dirty="0">
                          <a:latin typeface="Times New Roman" panose="02020603050405020304" pitchFamily="18" charset="0"/>
                          <a:cs typeface="Times New Roman" panose="02020603050405020304" pitchFamily="18" charset="0"/>
                        </a:rPr>
                        <a:t>Objectifs</a:t>
                      </a:r>
                    </a:p>
                  </a:txBody>
                  <a:tcPr marT="45724" marB="45724"/>
                </a:tc>
                <a:extLst>
                  <a:ext uri="{0D108BD9-81ED-4DB2-BD59-A6C34878D82A}">
                    <a16:rowId xmlns:a16="http://schemas.microsoft.com/office/drawing/2014/main" val="10000"/>
                  </a:ext>
                </a:extLst>
              </a:tr>
              <a:tr h="411498">
                <a:tc>
                  <a:txBody>
                    <a:bodyPr/>
                    <a:lstStyle/>
                    <a:p>
                      <a:r>
                        <a:rPr lang="fr-FR" sz="1800" dirty="0" err="1">
                          <a:latin typeface="Times New Roman" panose="02020603050405020304" pitchFamily="18" charset="0"/>
                          <a:cs typeface="Times New Roman" panose="02020603050405020304" pitchFamily="18" charset="0"/>
                        </a:rPr>
                        <a:t>inventio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la recherche des idées, des arguments</a:t>
                      </a:r>
                    </a:p>
                  </a:txBody>
                  <a:tcPr marT="45724" marB="45724"/>
                </a:tc>
                <a:extLst>
                  <a:ext uri="{0D108BD9-81ED-4DB2-BD59-A6C34878D82A}">
                    <a16:rowId xmlns:a16="http://schemas.microsoft.com/office/drawing/2014/main" val="10001"/>
                  </a:ext>
                </a:extLst>
              </a:tr>
              <a:tr h="1375357">
                <a:tc>
                  <a:txBody>
                    <a:bodyPr/>
                    <a:lstStyle/>
                    <a:p>
                      <a:r>
                        <a:rPr lang="fr-FR" sz="1800" dirty="0" err="1">
                          <a:latin typeface="Times New Roman" panose="02020603050405020304" pitchFamily="18" charset="0"/>
                          <a:cs typeface="Times New Roman" panose="02020603050405020304" pitchFamily="18" charset="0"/>
                        </a:rPr>
                        <a:t>dispositio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l’organisation des éléments dans l’ordre le plus efficace, comprenant quatre parties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l’exorde : destiné à capter l’attention</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narration : qui agit pour et contre</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récapitulation : qui reprend les éléments principaux</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 la péroraison : qui fait appel à l’émotion et prend un </a:t>
                      </a:r>
                    </a:p>
                    <a:p>
                      <a:r>
                        <a:rPr kumimoji="0" lang="fr-FR" sz="1200" kern="1200" dirty="0">
                          <a:solidFill>
                            <a:schemeClr val="dk1"/>
                          </a:solidFill>
                          <a:effectLst/>
                          <a:latin typeface="Times New Roman" panose="02020603050405020304" pitchFamily="18" charset="0"/>
                          <a:ea typeface="+mn-ea"/>
                          <a:cs typeface="Times New Roman" panose="02020603050405020304" pitchFamily="18" charset="0"/>
                        </a:rPr>
                        <a:t>caractère pathétique</a:t>
                      </a:r>
                    </a:p>
                  </a:txBody>
                  <a:tcPr marT="45724" marB="45724"/>
                </a:tc>
                <a:extLst>
                  <a:ext uri="{0D108BD9-81ED-4DB2-BD59-A6C34878D82A}">
                    <a16:rowId xmlns:a16="http://schemas.microsoft.com/office/drawing/2014/main" val="10002"/>
                  </a:ext>
                </a:extLst>
              </a:tr>
              <a:tr h="641833">
                <a:tc>
                  <a:txBody>
                    <a:bodyPr/>
                    <a:lstStyle/>
                    <a:p>
                      <a:r>
                        <a:rPr lang="fr-FR" sz="1800" dirty="0" err="1">
                          <a:latin typeface="Times New Roman" panose="02020603050405020304" pitchFamily="18" charset="0"/>
                          <a:cs typeface="Times New Roman" panose="02020603050405020304" pitchFamily="18" charset="0"/>
                        </a:rPr>
                        <a:t>elocutio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kumimoji="0" lang="fr-FR" sz="1800" kern="1200" dirty="0">
                          <a:solidFill>
                            <a:schemeClr val="dk1"/>
                          </a:solidFill>
                          <a:effectLst/>
                          <a:latin typeface="Times New Roman" panose="02020603050405020304" pitchFamily="18" charset="0"/>
                          <a:ea typeface="+mn-ea"/>
                          <a:cs typeface="Times New Roman" panose="02020603050405020304" pitchFamily="18" charset="0"/>
                        </a:rPr>
                        <a:t>le choix des formes les plus appropriées parmi les procédés, le travail du style</a:t>
                      </a:r>
                    </a:p>
                  </a:txBody>
                  <a:tcPr marT="45724" marB="45724"/>
                </a:tc>
                <a:extLst>
                  <a:ext uri="{0D108BD9-81ED-4DB2-BD59-A6C34878D82A}">
                    <a16:rowId xmlns:a16="http://schemas.microsoft.com/office/drawing/2014/main" val="10003"/>
                  </a:ext>
                </a:extLst>
              </a:tr>
              <a:tr h="641833">
                <a:tc>
                  <a:txBody>
                    <a:bodyPr/>
                    <a:lstStyle/>
                    <a:p>
                      <a:r>
                        <a:rPr lang="fr-FR" sz="1800" dirty="0" err="1">
                          <a:latin typeface="Times New Roman" panose="02020603050405020304" pitchFamily="18" charset="0"/>
                          <a:cs typeface="Times New Roman" panose="02020603050405020304" pitchFamily="18" charset="0"/>
                        </a:rPr>
                        <a:t>memoria</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les moyens pour favoriser la mémorisation du discours</a:t>
                      </a:r>
                    </a:p>
                  </a:txBody>
                  <a:tcPr marT="45724" marB="45724"/>
                </a:tc>
                <a:extLst>
                  <a:ext uri="{0D108BD9-81ED-4DB2-BD59-A6C34878D82A}">
                    <a16:rowId xmlns:a16="http://schemas.microsoft.com/office/drawing/2014/main" val="10004"/>
                  </a:ext>
                </a:extLst>
              </a:tr>
              <a:tr h="641833">
                <a:tc>
                  <a:txBody>
                    <a:bodyPr/>
                    <a:lstStyle/>
                    <a:p>
                      <a:r>
                        <a:rPr lang="fr-FR" sz="1800" dirty="0" err="1">
                          <a:latin typeface="Times New Roman" panose="02020603050405020304" pitchFamily="18" charset="0"/>
                          <a:cs typeface="Times New Roman" panose="02020603050405020304" pitchFamily="18" charset="0"/>
                        </a:rPr>
                        <a:t>prononciatio</a:t>
                      </a:r>
                      <a:endParaRPr lang="fr-FR" sz="1800" dirty="0">
                        <a:latin typeface="Times New Roman" panose="02020603050405020304" pitchFamily="18" charset="0"/>
                        <a:cs typeface="Times New Roman" panose="02020603050405020304" pitchFamily="18" charset="0"/>
                      </a:endParaRPr>
                    </a:p>
                  </a:txBody>
                  <a:tcPr marT="45724" marB="45724"/>
                </a:tc>
                <a:tc>
                  <a:txBody>
                    <a:bodyPr/>
                    <a:lstStyle/>
                    <a:p>
                      <a:r>
                        <a:rPr lang="fr-FR" sz="1800" dirty="0">
                          <a:latin typeface="Times New Roman" panose="02020603050405020304" pitchFamily="18" charset="0"/>
                          <a:cs typeface="Times New Roman" panose="02020603050405020304" pitchFamily="18" charset="0"/>
                        </a:rPr>
                        <a:t>l’usage le plus efficace de la voix, des gestes, du corps.</a:t>
                      </a:r>
                    </a:p>
                  </a:txBody>
                  <a:tcPr marT="45724" marB="45724"/>
                </a:tc>
                <a:extLst>
                  <a:ext uri="{0D108BD9-81ED-4DB2-BD59-A6C34878D82A}">
                    <a16:rowId xmlns:a16="http://schemas.microsoft.com/office/drawing/2014/main" val="10005"/>
                  </a:ext>
                </a:extLst>
              </a:tr>
            </a:tbl>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4843"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20EF38-084A-40F8-8B86-DB60F88F42FA}" type="slidenum">
              <a:rPr lang="fr-FR" altLang="fr-FR" sz="1200">
                <a:solidFill>
                  <a:srgbClr val="D38E27"/>
                </a:solidFill>
                <a:latin typeface="Franklin Gothic Book" panose="020B0503020102020204" pitchFamily="34" charset="0"/>
              </a:rPr>
              <a:pPr>
                <a:spcBef>
                  <a:spcPct val="0"/>
                </a:spcBef>
                <a:buFontTx/>
                <a:buNone/>
              </a:pPr>
              <a:t>68</a:t>
            </a:fld>
            <a:endParaRPr lang="fr-FR" altLang="fr-FR" sz="1200">
              <a:solidFill>
                <a:srgbClr val="D38E27"/>
              </a:solidFill>
              <a:latin typeface="Franklin Gothic Book" panose="020B0503020102020204" pitchFamily="34" charset="0"/>
            </a:endParaRPr>
          </a:p>
        </p:txBody>
      </p:sp>
      <p:pic>
        <p:nvPicPr>
          <p:cNvPr id="34844" name="Picture 2" descr="https://upload.wikimedia.org/wikipedia/commons/thumb/2/2f/L%27Arringatore.jpg/220px-L%27Arringat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1787" y="2289248"/>
            <a:ext cx="1471613"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D3A43FF6-7B9C-4366-B6E3-C70D9BB2ED99}"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2352533119"/>
      </p:ext>
    </p:extLst>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a:xfrm>
            <a:off x="1855354" y="250247"/>
            <a:ext cx="8481291" cy="1149639"/>
          </a:xfrm>
        </p:spPr>
        <p:txBody>
          <a:bodyPr>
            <a:normAutofit/>
          </a:bodyPr>
          <a:lstStyle/>
          <a:p>
            <a:r>
              <a:rPr lang="fr-FR" altLang="fr-FR" sz="3600" dirty="0">
                <a:solidFill>
                  <a:schemeClr val="tx2"/>
                </a:solidFill>
                <a:latin typeface="Times New Roman" panose="02020603050405020304" pitchFamily="18" charset="0"/>
                <a:cs typeface="Times New Roman" panose="02020603050405020304" pitchFamily="18" charset="0"/>
              </a:rPr>
              <a:t>ARGUMENTATION </a:t>
            </a:r>
            <a:r>
              <a:rPr lang="fr-FR" altLang="fr-FR" sz="3600" i="1" dirty="0">
                <a:solidFill>
                  <a:schemeClr val="tx2"/>
                </a:solidFill>
                <a:latin typeface="Times New Roman" panose="02020603050405020304" pitchFamily="18" charset="0"/>
                <a:cs typeface="Times New Roman" panose="02020603050405020304" pitchFamily="18" charset="0"/>
              </a:rPr>
              <a:t>VS</a:t>
            </a:r>
            <a:r>
              <a:rPr lang="fr-FR" altLang="fr-FR" sz="3600" dirty="0">
                <a:solidFill>
                  <a:schemeClr val="tx2"/>
                </a:solidFill>
                <a:latin typeface="Times New Roman" panose="02020603050405020304" pitchFamily="18" charset="0"/>
                <a:cs typeface="Times New Roman" panose="02020603050405020304" pitchFamily="18" charset="0"/>
              </a:rPr>
              <a:t> MANIPULATION</a:t>
            </a:r>
          </a:p>
        </p:txBody>
      </p:sp>
      <p:sp>
        <p:nvSpPr>
          <p:cNvPr id="36867" name="Espace réservé du contenu 2"/>
          <p:cNvSpPr>
            <a:spLocks noGrp="1"/>
          </p:cNvSpPr>
          <p:nvPr>
            <p:ph sz="quarter" idx="1"/>
          </p:nvPr>
        </p:nvSpPr>
        <p:spPr>
          <a:xfrm>
            <a:off x="311943" y="2392218"/>
            <a:ext cx="8748929" cy="2971800"/>
          </a:xfrm>
        </p:spPr>
        <p:txBody>
          <a:bodyPr>
            <a:normAutofit lnSpcReduction="10000"/>
          </a:bodyPr>
          <a:lstStyle/>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Tout est-il « </a:t>
            </a:r>
            <a:r>
              <a:rPr lang="fr-FR" altLang="fr-FR" dirty="0" err="1">
                <a:latin typeface="Times New Roman" panose="02020603050405020304" pitchFamily="18" charset="0"/>
                <a:cs typeface="Times New Roman" panose="02020603050405020304" pitchFamily="18" charset="0"/>
              </a:rPr>
              <a:t>argumentable</a:t>
            </a:r>
            <a:r>
              <a:rPr lang="fr-FR" altLang="fr-FR" dirty="0">
                <a:latin typeface="Times New Roman" panose="02020603050405020304" pitchFamily="18" charset="0"/>
                <a:cs typeface="Times New Roman" panose="02020603050405020304" pitchFamily="18" charset="0"/>
              </a:rPr>
              <a:t>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Tous les arguments sont-ils bons pour défendre une opinion?</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Y a-t-il des limites à l’action que l’on peut exercer sur un auditoire? </a:t>
            </a:r>
          </a:p>
          <a:p>
            <a:pPr>
              <a:buClr>
                <a:schemeClr val="accent5">
                  <a:lumMod val="75000"/>
                </a:schemeClr>
              </a:buClr>
            </a:pPr>
            <a:r>
              <a:rPr lang="fr-FR" altLang="fr-FR" dirty="0">
                <a:latin typeface="Times New Roman" panose="02020603050405020304" pitchFamily="18" charset="0"/>
                <a:cs typeface="Times New Roman" panose="02020603050405020304" pitchFamily="18" charset="0"/>
              </a:rPr>
              <a:t>Ou l’importance d’une argumentation éthique. L’exemple des Sophistes…</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088" y="2705749"/>
            <a:ext cx="1858962"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pied de page 2"/>
          <p:cNvSpPr>
            <a:spLocks noGrp="1"/>
          </p:cNvSpPr>
          <p:nvPr>
            <p:ph type="ftr" sz="quarter" idx="11"/>
          </p:nvPr>
        </p:nvSpPr>
        <p:spPr/>
        <p:txBody>
          <a:bodyPr/>
          <a:lstStyle/>
          <a:p>
            <a:pPr>
              <a:defRPr/>
            </a:pPr>
            <a:r>
              <a:rPr lang="fr-FR"/>
              <a:t>Département Relations Humaines</a:t>
            </a:r>
          </a:p>
        </p:txBody>
      </p:sp>
      <p:sp>
        <p:nvSpPr>
          <p:cNvPr id="36870" name="Espace réservé du numéro de diapositive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BE8DF9-DF46-43B1-B142-E566256055F7}" type="slidenum">
              <a:rPr lang="fr-FR" altLang="fr-FR" sz="1200">
                <a:solidFill>
                  <a:srgbClr val="D38E27"/>
                </a:solidFill>
                <a:latin typeface="Franklin Gothic Book" panose="020B0503020102020204" pitchFamily="34" charset="0"/>
              </a:rPr>
              <a:pPr>
                <a:spcBef>
                  <a:spcPct val="0"/>
                </a:spcBef>
                <a:buFontTx/>
                <a:buNone/>
              </a:pPr>
              <a:t>69</a:t>
            </a:fld>
            <a:endParaRPr lang="fr-FR" altLang="fr-FR" sz="1200">
              <a:solidFill>
                <a:srgbClr val="D38E27"/>
              </a:solidFill>
              <a:latin typeface="Franklin Gothic Book" panose="020B0503020102020204" pitchFamily="34" charset="0"/>
            </a:endParaRPr>
          </a:p>
        </p:txBody>
      </p:sp>
      <p:sp>
        <p:nvSpPr>
          <p:cNvPr id="4" name="Espace réservé de la date 3"/>
          <p:cNvSpPr>
            <a:spLocks noGrp="1"/>
          </p:cNvSpPr>
          <p:nvPr>
            <p:ph type="dt" sz="quarter" idx="10"/>
          </p:nvPr>
        </p:nvSpPr>
        <p:spPr/>
        <p:txBody>
          <a:bodyPr/>
          <a:lstStyle/>
          <a:p>
            <a:pPr>
              <a:defRPr/>
            </a:pPr>
            <a:fld id="{0760B36D-8EAF-4C0F-98FE-44A420BD75C5}" type="datetime1">
              <a:rPr lang="fr-FR"/>
              <a:pPr>
                <a:defRPr/>
              </a:pPr>
              <a:t>24/10/2023</a:t>
            </a:fld>
            <a:endParaRPr lang="fr-FR" dirty="0"/>
          </a:p>
        </p:txBody>
      </p:sp>
      <p:pic>
        <p:nvPicPr>
          <p:cNvPr id="9" name="Image 8"/>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93998051"/>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749030"/>
            <a:ext cx="10515600" cy="486383"/>
          </a:xfrm>
        </p:spPr>
        <p:txBody>
          <a:bodyPr>
            <a:normAutofit fontScale="90000"/>
          </a:bodyPr>
          <a:lstStyle/>
          <a:p>
            <a:pPr algn="ctr"/>
            <a:r>
              <a:rPr lang="fr-FR" sz="4000" dirty="0">
                <a:solidFill>
                  <a:schemeClr val="accent5"/>
                </a:solidFill>
                <a:latin typeface="Gotham Medium"/>
                <a:cs typeface="Times New Roman" panose="02020603050405020304" pitchFamily="18" charset="0"/>
              </a:rPr>
              <a:t>Un enseignement à 3 dimensions décliné sur les 3 années du cycle ingénieur et au sein des Mastères Spécialisés</a:t>
            </a:r>
            <a:br>
              <a:rPr lang="fr-FR" sz="4000" dirty="0">
                <a:solidFill>
                  <a:schemeClr val="accent5"/>
                </a:solidFill>
                <a:latin typeface="Gotham Medium"/>
                <a:cs typeface="Times New Roman" panose="02020603050405020304" pitchFamily="18" charset="0"/>
              </a:rPr>
            </a:br>
            <a:r>
              <a:rPr lang="fr-FR" dirty="0">
                <a:solidFill>
                  <a:schemeClr val="accent5">
                    <a:lumMod val="75000"/>
                  </a:schemeClr>
                </a:solidFill>
                <a:latin typeface="Times New Roman" panose="02020603050405020304" pitchFamily="18" charset="0"/>
                <a:cs typeface="Times New Roman" panose="02020603050405020304" pitchFamily="18" charset="0"/>
              </a:rPr>
              <a:t> </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694519844"/>
              </p:ext>
            </p:extLst>
          </p:nvPr>
        </p:nvGraphicFramePr>
        <p:xfrm>
          <a:off x="838200" y="1439694"/>
          <a:ext cx="10515600" cy="4640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e la date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D14264F-AD31-4C08-B4A2-D0DBEDEFC8D7}"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24/10/2023</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Espace réservé du pied de page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Départements LANGUES et RELATIONS HUMAINES</a:t>
            </a:r>
          </a:p>
        </p:txBody>
      </p:sp>
      <p:sp>
        <p:nvSpPr>
          <p:cNvPr id="8" name="Espace réservé du numéro de diapositive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0A4CEA-42F4-4DA3-9091-0B54AF15E387}"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Espace réservé du contenu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3392" y="6223187"/>
            <a:ext cx="942594" cy="498288"/>
          </a:xfrm>
          <a:prstGeom prst="rect">
            <a:avLst/>
          </a:prstGeom>
        </p:spPr>
      </p:pic>
    </p:spTree>
    <p:extLst>
      <p:ext uri="{BB962C8B-B14F-4D97-AF65-F5344CB8AC3E}">
        <p14:creationId xmlns:p14="http://schemas.microsoft.com/office/powerpoint/2010/main" val="1336628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29026" y="447100"/>
            <a:ext cx="11058236" cy="1096962"/>
          </a:xfrm>
        </p:spPr>
        <p:txBody>
          <a:bodyPr>
            <a:normAutofit fontScale="90000"/>
          </a:bodyPr>
          <a:lstStyle/>
          <a:p>
            <a:pPr>
              <a:defRPr/>
            </a:pPr>
            <a:r>
              <a:rPr lang="fr-FR" dirty="0">
                <a:solidFill>
                  <a:schemeClr val="accent5">
                    <a:lumMod val="75000"/>
                  </a:schemeClr>
                </a:solidFill>
                <a:latin typeface="Times New Roman" panose="02020603050405020304" pitchFamily="18" charset="0"/>
                <a:cs typeface="Times New Roman" panose="02020603050405020304" pitchFamily="18" charset="0"/>
              </a:rPr>
              <a:t>EXEMPLE, PROCÉDÉS ET MÉTHODOLOGIE: ce que vous devrez faire et rendre, l’importance de l’apparat méthodologique</a:t>
            </a:r>
          </a:p>
        </p:txBody>
      </p:sp>
      <p:sp>
        <p:nvSpPr>
          <p:cNvPr id="6" name="Rectangle 5"/>
          <p:cNvSpPr/>
          <p:nvPr/>
        </p:nvSpPr>
        <p:spPr>
          <a:xfrm>
            <a:off x="1786123" y="1555036"/>
            <a:ext cx="8280400" cy="4801314"/>
          </a:xfrm>
          <a:prstGeom prst="rect">
            <a:avLst/>
          </a:prstGeom>
        </p:spPr>
        <p:txBody>
          <a:bodyPr>
            <a:spAutoFit/>
          </a:bodyPr>
          <a:lstStyle/>
          <a:p>
            <a:pPr algn="just" eaLnBrk="1" hangingPunct="1">
              <a:defRPr/>
            </a:pPr>
            <a:endParaRPr lang="fr-FR" dirty="0"/>
          </a:p>
          <a:p>
            <a:pPr algn="just" eaLnBrk="1" hangingPunct="1">
              <a:defRPr/>
            </a:pPr>
            <a:r>
              <a:rPr lang="fr-FR" sz="2400" b="1" dirty="0">
                <a:solidFill>
                  <a:srgbClr val="92D050"/>
                </a:solidFill>
                <a:latin typeface="Times New Roman" panose="02020603050405020304" pitchFamily="18" charset="0"/>
                <a:cs typeface="Times New Roman" panose="02020603050405020304" pitchFamily="18" charset="0"/>
              </a:rPr>
              <a:t>Pourquoi se mentir? </a:t>
            </a:r>
            <a:r>
              <a:rPr lang="fr-FR" sz="2400" b="1" dirty="0">
                <a:solidFill>
                  <a:srgbClr val="0070C0"/>
                </a:solidFill>
                <a:latin typeface="Times New Roman" panose="02020603050405020304" pitchFamily="18" charset="0"/>
                <a:cs typeface="Times New Roman" panose="02020603050405020304" pitchFamily="18" charset="0"/>
              </a:rPr>
              <a:t>Croyez-moi, vous </a:t>
            </a:r>
            <a:r>
              <a:rPr lang="fr-FR" sz="2400" b="1" dirty="0">
                <a:latin typeface="Times New Roman" panose="02020603050405020304" pitchFamily="18" charset="0"/>
                <a:cs typeface="Times New Roman" panose="02020603050405020304" pitchFamily="18" charset="0"/>
              </a:rPr>
              <a:t>ne gagnerez rien à répéter inlassablement des idées toutes faites qu'on vous </a:t>
            </a:r>
            <a:r>
              <a:rPr lang="fr-FR" sz="2400" b="1" dirty="0">
                <a:solidFill>
                  <a:schemeClr val="accent6">
                    <a:lumMod val="75000"/>
                  </a:schemeClr>
                </a:solidFill>
                <a:latin typeface="Times New Roman" panose="02020603050405020304" pitchFamily="18" charset="0"/>
                <a:cs typeface="Times New Roman" panose="02020603050405020304" pitchFamily="18" charset="0"/>
              </a:rPr>
              <a:t>inocule</a:t>
            </a:r>
            <a:r>
              <a:rPr lang="fr-FR" sz="2400" b="1" dirty="0">
                <a:latin typeface="Times New Roman" panose="02020603050405020304" pitchFamily="18" charset="0"/>
                <a:cs typeface="Times New Roman" panose="02020603050405020304" pitchFamily="18" charset="0"/>
              </a:rPr>
              <a:t> malgré vous au fil d'émissions formatées et conformistes. Réveillez-vous</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7030A0"/>
                </a:solidFill>
                <a:latin typeface="Times New Roman" panose="02020603050405020304" pitchFamily="18" charset="0"/>
                <a:cs typeface="Times New Roman" panose="02020603050405020304" pitchFamily="18" charset="0"/>
              </a:rPr>
              <a:t>jeunes de France, jeunes d'Europe, jeunes du monde</a:t>
            </a:r>
            <a:r>
              <a:rPr lang="fr-FR" sz="2400" b="1" dirty="0">
                <a:solidFill>
                  <a:srgbClr val="FF000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L'avenir est à ceux qui changeront le présent. Quittez le troupeau des faux rebelles, prenez </a:t>
            </a:r>
            <a:r>
              <a:rPr lang="fr-FR" sz="2400" b="1" dirty="0">
                <a:solidFill>
                  <a:schemeClr val="accent6">
                    <a:lumMod val="75000"/>
                  </a:schemeClr>
                </a:solidFill>
                <a:latin typeface="Times New Roman" panose="02020603050405020304" pitchFamily="18" charset="0"/>
                <a:cs typeface="Times New Roman" panose="02020603050405020304" pitchFamily="18" charset="0"/>
              </a:rPr>
              <a:t>ces chemins de traverses que la broussaille encombre</a:t>
            </a:r>
            <a:r>
              <a:rPr lang="fr-FR" sz="2400" b="1" dirty="0">
                <a:latin typeface="Times New Roman" panose="02020603050405020304" pitchFamily="18" charset="0"/>
                <a:cs typeface="Times New Roman" panose="02020603050405020304" pitchFamily="18" charset="0"/>
              </a:rPr>
              <a:t>, ces chemins buissonniers de l'opinion personnelle, libres et intactes que </a:t>
            </a:r>
            <a:r>
              <a:rPr lang="fr-FR" sz="2400" b="1" dirty="0">
                <a:solidFill>
                  <a:srgbClr val="0070C0"/>
                </a:solidFill>
                <a:latin typeface="Times New Roman" panose="02020603050405020304" pitchFamily="18" charset="0"/>
                <a:cs typeface="Times New Roman" panose="02020603050405020304" pitchFamily="18" charset="0"/>
              </a:rPr>
              <a:t>seuls vous</a:t>
            </a:r>
            <a:r>
              <a:rPr lang="fr-FR" sz="2400" b="1" dirty="0">
                <a:latin typeface="Times New Roman" panose="02020603050405020304" pitchFamily="18" charset="0"/>
                <a:cs typeface="Times New Roman" panose="02020603050405020304" pitchFamily="18" charset="0"/>
              </a:rPr>
              <a:t>, jeunes esprits, pourrez peut-être </a:t>
            </a:r>
            <a:r>
              <a:rPr lang="fr-FR" sz="2400" b="1" dirty="0">
                <a:solidFill>
                  <a:schemeClr val="accent6">
                    <a:lumMod val="75000"/>
                  </a:schemeClr>
                </a:solidFill>
                <a:latin typeface="Times New Roman" panose="02020603050405020304" pitchFamily="18" charset="0"/>
                <a:cs typeface="Times New Roman" panose="02020603050405020304" pitchFamily="18" charset="0"/>
              </a:rPr>
              <a:t>défricher </a:t>
            </a:r>
            <a:r>
              <a:rPr lang="fr-FR" sz="2400" b="1" dirty="0">
                <a:latin typeface="Times New Roman" panose="02020603050405020304" pitchFamily="18" charset="0"/>
                <a:cs typeface="Times New Roman" panose="02020603050405020304" pitchFamily="18" charset="0"/>
              </a:rPr>
              <a:t>encore</a:t>
            </a:r>
            <a:r>
              <a:rPr lang="fr-FR" sz="2400" b="1" dirty="0">
                <a:solidFill>
                  <a:srgbClr val="00B050"/>
                </a:solidFill>
                <a:latin typeface="Times New Roman" panose="02020603050405020304" pitchFamily="18" charset="0"/>
                <a:cs typeface="Times New Roman" panose="02020603050405020304" pitchFamily="18" charset="0"/>
              </a:rPr>
              <a:t>...</a:t>
            </a:r>
            <a:r>
              <a:rPr lang="fr-FR" sz="2400" b="1" dirty="0">
                <a:latin typeface="Times New Roman" panose="02020603050405020304" pitchFamily="18" charset="0"/>
                <a:cs typeface="Times New Roman" panose="02020603050405020304" pitchFamily="18" charset="0"/>
              </a:rPr>
              <a:t> </a:t>
            </a:r>
            <a:r>
              <a:rPr lang="fr-FR" sz="2400" b="1" dirty="0">
                <a:solidFill>
                  <a:srgbClr val="FFFF00"/>
                </a:solidFill>
                <a:latin typeface="Times New Roman" panose="02020603050405020304" pitchFamily="18" charset="0"/>
                <a:cs typeface="Times New Roman" panose="02020603050405020304" pitchFamily="18" charset="0"/>
              </a:rPr>
              <a:t>Le bruit des médias</a:t>
            </a:r>
            <a:r>
              <a:rPr lang="fr-FR" sz="2400" b="1" dirty="0">
                <a:latin typeface="Times New Roman" panose="02020603050405020304" pitchFamily="18" charset="0"/>
                <a:cs typeface="Times New Roman" panose="02020603050405020304" pitchFamily="18" charset="0"/>
              </a:rPr>
              <a:t> prolifère pour bientôt prendre toute la place dans vos vies infertiles. Le </a:t>
            </a:r>
            <a:r>
              <a:rPr lang="fr-FR" sz="2400" b="1" dirty="0">
                <a:solidFill>
                  <a:srgbClr val="FF0000"/>
                </a:solidFill>
                <a:latin typeface="Times New Roman" panose="02020603050405020304" pitchFamily="18" charset="0"/>
                <a:cs typeface="Times New Roman" panose="02020603050405020304" pitchFamily="18" charset="0"/>
              </a:rPr>
              <a:t>beau mensonge </a:t>
            </a:r>
            <a:r>
              <a:rPr lang="fr-FR" sz="2400" b="1" dirty="0">
                <a:latin typeface="Times New Roman" panose="02020603050405020304" pitchFamily="18" charset="0"/>
                <a:cs typeface="Times New Roman" panose="02020603050405020304" pitchFamily="18" charset="0"/>
              </a:rPr>
              <a:t>tue votre imaginaire et le remplace.</a:t>
            </a:r>
            <a:endParaRPr lang="fr-FR" sz="2400" dirty="0">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37894"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D2F2B1-1C68-40D8-B195-14C42ADBE9EF}" type="slidenum">
              <a:rPr lang="fr-FR" altLang="fr-FR" sz="1200">
                <a:solidFill>
                  <a:srgbClr val="D38E27"/>
                </a:solidFill>
                <a:latin typeface="Franklin Gothic Book" panose="020B0503020102020204" pitchFamily="34" charset="0"/>
              </a:rPr>
              <a:pPr>
                <a:spcBef>
                  <a:spcPct val="0"/>
                </a:spcBef>
                <a:buFontTx/>
                <a:buNone/>
              </a:pPr>
              <a:t>70</a:t>
            </a:fld>
            <a:endParaRPr lang="fr-FR" altLang="fr-FR" sz="1200">
              <a:solidFill>
                <a:srgbClr val="D38E27"/>
              </a:solidFill>
              <a:latin typeface="Franklin Gothic Book" panose="020B0503020102020204" pitchFamily="34" charset="0"/>
            </a:endParaRPr>
          </a:p>
        </p:txBody>
      </p:sp>
      <p:sp>
        <p:nvSpPr>
          <p:cNvPr id="5" name="Espace réservé de la date 4"/>
          <p:cNvSpPr>
            <a:spLocks noGrp="1"/>
          </p:cNvSpPr>
          <p:nvPr>
            <p:ph type="dt" sz="quarter" idx="10"/>
          </p:nvPr>
        </p:nvSpPr>
        <p:spPr/>
        <p:txBody>
          <a:bodyPr/>
          <a:lstStyle/>
          <a:p>
            <a:pPr>
              <a:defRPr/>
            </a:pPr>
            <a:fld id="{9902D6AA-6E9C-47E7-AC89-9E6E40BFEC4A}" type="datetime1">
              <a:rPr lang="fr-FR"/>
              <a:pPr>
                <a:defRPr/>
              </a:pPr>
              <a:t>24/10/2023</a:t>
            </a:fld>
            <a:endParaRPr lang="fr-FR" dirty="0"/>
          </a:p>
        </p:txBody>
      </p:sp>
      <p:pic>
        <p:nvPicPr>
          <p:cNvPr id="9" name="Image 8"/>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4009141599"/>
      </p:ext>
    </p:extLst>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a:xfrm>
            <a:off x="584201" y="143454"/>
            <a:ext cx="11353800" cy="700088"/>
          </a:xfrm>
        </p:spPr>
        <p:txBody>
          <a:bodyPr>
            <a:normAutofit/>
          </a:bodyPr>
          <a:lstStyle/>
          <a:p>
            <a:pPr algn="ctr"/>
            <a:r>
              <a:rPr lang="fr-FR" altLang="fr-FR" sz="3600" dirty="0">
                <a:solidFill>
                  <a:schemeClr val="accent5">
                    <a:lumMod val="75000"/>
                  </a:schemeClr>
                </a:solidFill>
                <a:latin typeface="Times New Roman" panose="02020603050405020304" pitchFamily="18" charset="0"/>
                <a:cs typeface="Times New Roman" panose="02020603050405020304" pitchFamily="18" charset="0"/>
              </a:rPr>
              <a:t>POUR APPROFONDIR LE SUJET. Vous avez des devoirs!</a:t>
            </a:r>
          </a:p>
        </p:txBody>
      </p:sp>
      <p:sp>
        <p:nvSpPr>
          <p:cNvPr id="38915" name="Espace réservé du contenu 2"/>
          <p:cNvSpPr>
            <a:spLocks noGrp="1"/>
          </p:cNvSpPr>
          <p:nvPr>
            <p:ph idx="1"/>
          </p:nvPr>
        </p:nvSpPr>
        <p:spPr>
          <a:xfrm>
            <a:off x="1524000" y="1787618"/>
            <a:ext cx="4114800" cy="3402300"/>
          </a:xfrm>
        </p:spPr>
        <p:txBody>
          <a:bodyPr>
            <a:normAutofit fontScale="70000" lnSpcReduction="20000"/>
          </a:bodyPr>
          <a:lstStyle/>
          <a:p>
            <a:pPr marL="0" indent="0">
              <a:buNone/>
            </a:pPr>
            <a:r>
              <a:rPr lang="fr-FR" altLang="fr-FR" dirty="0">
                <a:latin typeface="Times New Roman" panose="02020603050405020304" pitchFamily="18" charset="0"/>
                <a:cs typeface="Times New Roman" panose="02020603050405020304" pitchFamily="18" charset="0"/>
              </a:rPr>
              <a:t>« A voix haute », 2016 = </a:t>
            </a:r>
            <a:r>
              <a:rPr lang="fr-FR" altLang="fr-FR" dirty="0">
                <a:solidFill>
                  <a:srgbClr val="C00000"/>
                </a:solidFill>
                <a:latin typeface="Times New Roman" panose="02020603050405020304" pitchFamily="18" charset="0"/>
                <a:cs typeface="Times New Roman" panose="02020603050405020304" pitchFamily="18" charset="0"/>
              </a:rPr>
              <a:t>à voir obligatoirement pour</a:t>
            </a:r>
          </a:p>
          <a:p>
            <a:pPr marL="0" indent="0">
              <a:buNone/>
            </a:pPr>
            <a:r>
              <a:rPr lang="fr-FR" altLang="fr-FR" dirty="0">
                <a:solidFill>
                  <a:srgbClr val="C00000"/>
                </a:solidFill>
                <a:latin typeface="Times New Roman" panose="02020603050405020304" pitchFamily="18" charset="0"/>
                <a:cs typeface="Times New Roman" panose="02020603050405020304" pitchFamily="18" charset="0"/>
              </a:rPr>
              <a:t> le 13/11 = Classe Teams</a:t>
            </a:r>
          </a:p>
          <a:p>
            <a:pPr marL="0" indent="0">
              <a:buNone/>
            </a:pPr>
            <a:r>
              <a:rPr lang="fr-FR" altLang="fr-FR" dirty="0">
                <a:solidFill>
                  <a:srgbClr val="C00000"/>
                </a:solidFill>
                <a:latin typeface="Times New Roman" panose="02020603050405020304" pitchFamily="18" charset="0"/>
                <a:cs typeface="Times New Roman" panose="02020603050405020304" pitchFamily="18" charset="0"/>
              </a:rPr>
              <a:t>Bibliographie: </a:t>
            </a:r>
          </a:p>
          <a:p>
            <a:pPr>
              <a:buFontTx/>
              <a:buChar char="-"/>
            </a:pPr>
            <a:r>
              <a:rPr lang="fr-FR" b="1" dirty="0"/>
              <a:t>Clément </a:t>
            </a:r>
            <a:r>
              <a:rPr lang="fr-FR" b="1" dirty="0" err="1"/>
              <a:t>Viktorovitch</a:t>
            </a:r>
            <a:r>
              <a:rPr lang="fr-FR" b="1" dirty="0"/>
              <a:t>, </a:t>
            </a:r>
            <a:r>
              <a:rPr lang="fr-FR" i="1" dirty="0"/>
              <a:t>Le Pouvoir rhétorique. Apprendre à convaincre et à décrypter les discours</a:t>
            </a:r>
            <a:r>
              <a:rPr lang="fr-FR" dirty="0"/>
              <a:t>, Seuil, 2021</a:t>
            </a:r>
            <a:r>
              <a:rPr lang="fr-FR" altLang="fr-FR" dirty="0">
                <a:solidFill>
                  <a:srgbClr val="C00000"/>
                </a:solidFill>
                <a:latin typeface="Times New Roman" panose="02020603050405020304" pitchFamily="18" charset="0"/>
                <a:cs typeface="Times New Roman" panose="02020603050405020304" pitchFamily="18" charset="0"/>
              </a:rPr>
              <a:t> </a:t>
            </a:r>
          </a:p>
          <a:p>
            <a:pPr>
              <a:buFontTx/>
              <a:buChar char="-"/>
            </a:pPr>
            <a:r>
              <a:rPr lang="fr-FR" altLang="fr-FR" b="1" dirty="0">
                <a:cs typeface="Times New Roman" panose="02020603050405020304" pitchFamily="18" charset="0"/>
              </a:rPr>
              <a:t>Bertrand Périer, </a:t>
            </a:r>
            <a:r>
              <a:rPr lang="fr-FR" altLang="fr-FR" i="1" dirty="0">
                <a:cs typeface="Times New Roman" panose="02020603050405020304" pitchFamily="18" charset="0"/>
              </a:rPr>
              <a:t>La parole est un sport de combat</a:t>
            </a:r>
            <a:r>
              <a:rPr lang="fr-FR" altLang="fr-FR" b="1" dirty="0">
                <a:cs typeface="Times New Roman" panose="02020603050405020304" pitchFamily="18" charset="0"/>
              </a:rPr>
              <a:t>, </a:t>
            </a:r>
            <a:r>
              <a:rPr lang="fr-FR" altLang="fr-FR" dirty="0">
                <a:cs typeface="Times New Roman" panose="02020603050405020304" pitchFamily="18" charset="0"/>
              </a:rPr>
              <a:t>JC Lattès, 2017</a:t>
            </a:r>
          </a:p>
          <a:p>
            <a:pPr>
              <a:buFontTx/>
              <a:buChar char="-"/>
            </a:pPr>
            <a:r>
              <a:rPr lang="fr-FR" altLang="fr-FR" dirty="0">
                <a:cs typeface="Times New Roman" panose="02020603050405020304" pitchFamily="18" charset="0"/>
              </a:rPr>
              <a:t>Etc….Documentez-vous, inspirez-vous!</a:t>
            </a: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a:buFontTx/>
              <a:buChar char="-"/>
            </a:pPr>
            <a:endParaRPr lang="fr-FR" altLang="fr-FR" dirty="0">
              <a:solidFill>
                <a:srgbClr val="C00000"/>
              </a:solidFill>
              <a:latin typeface="Times New Roman" panose="02020603050405020304" pitchFamily="18" charset="0"/>
              <a:cs typeface="Times New Roman" panose="02020603050405020304" pitchFamily="18" charset="0"/>
            </a:endParaRPr>
          </a:p>
          <a:p>
            <a:pPr marL="0" indent="0">
              <a:buNone/>
            </a:pPr>
            <a:endParaRPr lang="fr-FR" altLang="fr-FR" dirty="0">
              <a:solidFill>
                <a:srgbClr val="C00000"/>
              </a:solidFill>
              <a:latin typeface="Times New Roman" panose="02020603050405020304" pitchFamily="18" charset="0"/>
              <a:cs typeface="Times New Roman" panose="02020603050405020304" pitchFamily="18" charset="0"/>
            </a:endParaRPr>
          </a:p>
        </p:txBody>
      </p:sp>
      <p:sp>
        <p:nvSpPr>
          <p:cNvPr id="4" name="Espace réservé du pied de page 3"/>
          <p:cNvSpPr>
            <a:spLocks noGrp="1"/>
          </p:cNvSpPr>
          <p:nvPr>
            <p:ph type="ftr" sz="quarter" idx="11"/>
          </p:nvPr>
        </p:nvSpPr>
        <p:spPr/>
        <p:txBody>
          <a:bodyPr/>
          <a:lstStyle/>
          <a:p>
            <a:pPr>
              <a:defRPr/>
            </a:pPr>
            <a:r>
              <a:rPr lang="fr-FR" dirty="0"/>
              <a:t>Département Relations Humaines</a:t>
            </a:r>
          </a:p>
        </p:txBody>
      </p:sp>
      <p:sp>
        <p:nvSpPr>
          <p:cNvPr id="38917"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DDF1FF-31CE-4B3F-9955-BFF9EFD1F10B}" type="slidenum">
              <a:rPr lang="fr-FR" altLang="fr-FR" sz="1200">
                <a:solidFill>
                  <a:srgbClr val="D38E27"/>
                </a:solidFill>
                <a:latin typeface="Franklin Gothic Book" panose="020B0503020102020204" pitchFamily="34" charset="0"/>
              </a:rPr>
              <a:pPr>
                <a:spcBef>
                  <a:spcPct val="0"/>
                </a:spcBef>
                <a:buFontTx/>
                <a:buNone/>
              </a:pPr>
              <a:t>71</a:t>
            </a:fld>
            <a:endParaRPr lang="fr-FR" altLang="fr-FR" sz="1200">
              <a:solidFill>
                <a:srgbClr val="D38E27"/>
              </a:solidFill>
              <a:latin typeface="Franklin Gothic Book" panose="020B0503020102020204" pitchFamily="34" charset="0"/>
            </a:endParaRPr>
          </a:p>
        </p:txBody>
      </p:sp>
      <p:sp>
        <p:nvSpPr>
          <p:cNvPr id="38918" name="AutoShape 2" descr="Résultat de recherche d'images pour &quot;a voix haute&quot;"/>
          <p:cNvSpPr>
            <a:spLocks noChangeAspect="1" noChangeArrowheads="1"/>
          </p:cNvSpPr>
          <p:nvPr/>
        </p:nvSpPr>
        <p:spPr bwMode="auto">
          <a:xfrm>
            <a:off x="1679576" y="-28876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sp>
        <p:nvSpPr>
          <p:cNvPr id="38919" name="AutoShape 4" descr="Résultat de recherche d'images pour &quot;a voix haute&quot;"/>
          <p:cNvSpPr>
            <a:spLocks noChangeAspect="1" noChangeArrowheads="1"/>
          </p:cNvSpPr>
          <p:nvPr/>
        </p:nvSpPr>
        <p:spPr bwMode="auto">
          <a:xfrm>
            <a:off x="1831976" y="-2735263"/>
            <a:ext cx="4429125" cy="601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Arial" panose="020B0604020202020204" pitchFamily="34" charset="0"/>
            </a:endParaRPr>
          </a:p>
        </p:txBody>
      </p:sp>
      <p:pic>
        <p:nvPicPr>
          <p:cNvPr id="38920" name="Picture 6" descr="Résultat de recherche d'images pour &quot;a voix haut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1" y="1432014"/>
            <a:ext cx="3336636" cy="425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p:cNvSpPr>
            <a:spLocks noGrp="1"/>
          </p:cNvSpPr>
          <p:nvPr>
            <p:ph type="dt" sz="quarter" idx="10"/>
          </p:nvPr>
        </p:nvSpPr>
        <p:spPr/>
        <p:txBody>
          <a:bodyPr/>
          <a:lstStyle/>
          <a:p>
            <a:pPr>
              <a:defRPr/>
            </a:pPr>
            <a:fld id="{B4D39B9F-60A8-4629-B4B1-9C0C31E576CC}" type="datetime1">
              <a:rPr lang="fr-FR"/>
              <a:pPr>
                <a:defRPr/>
              </a:pPr>
              <a:t>24/10/2023</a:t>
            </a:fld>
            <a:endParaRPr lang="fr-FR" dirty="0"/>
          </a:p>
        </p:txBody>
      </p:sp>
      <p:pic>
        <p:nvPicPr>
          <p:cNvPr id="11" name="Image 10"/>
          <p:cNvPicPr>
            <a:picLocks noChangeAspect="1"/>
          </p:cNvPicPr>
          <p:nvPr/>
        </p:nvPicPr>
        <p:blipFill>
          <a:blip r:embed="rId3"/>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785708643"/>
      </p:ext>
    </p:extLst>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B3D536-3E39-4CA1-A07D-595978DE02BC}"/>
              </a:ext>
            </a:extLst>
          </p:cNvPr>
          <p:cNvSpPr>
            <a:spLocks noGrp="1"/>
          </p:cNvSpPr>
          <p:nvPr>
            <p:ph type="title"/>
          </p:nvPr>
        </p:nvSpPr>
        <p:spPr/>
        <p:txBody>
          <a:bodyPr/>
          <a:lstStyle/>
          <a:p>
            <a:endParaRPr lang="fr-FR" b="1" dirty="0">
              <a:solidFill>
                <a:schemeClr val="accent1">
                  <a:lumMod val="75000"/>
                </a:schemeClr>
              </a:solidFill>
            </a:endParaRPr>
          </a:p>
        </p:txBody>
      </p:sp>
      <p:pic>
        <p:nvPicPr>
          <p:cNvPr id="8" name="Espace réservé du contenu 7">
            <a:extLst>
              <a:ext uri="{FF2B5EF4-FFF2-40B4-BE49-F238E27FC236}">
                <a16:creationId xmlns:a16="http://schemas.microsoft.com/office/drawing/2014/main" id="{50DE9E32-9D3F-4910-BB1C-45BD66D813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11" b="31272"/>
          <a:stretch/>
        </p:blipFill>
        <p:spPr>
          <a:xfrm>
            <a:off x="2743200" y="1890943"/>
            <a:ext cx="6443339" cy="1713391"/>
          </a:xfrm>
        </p:spPr>
      </p:pic>
      <p:sp>
        <p:nvSpPr>
          <p:cNvPr id="4" name="Espace réservé de la date 3">
            <a:extLst>
              <a:ext uri="{FF2B5EF4-FFF2-40B4-BE49-F238E27FC236}">
                <a16:creationId xmlns:a16="http://schemas.microsoft.com/office/drawing/2014/main" id="{A921F920-96E6-4A8A-A3A5-E5819738536F}"/>
              </a:ext>
            </a:extLst>
          </p:cNvPr>
          <p:cNvSpPr>
            <a:spLocks noGrp="1"/>
          </p:cNvSpPr>
          <p:nvPr>
            <p:ph type="dt" sz="half" idx="10"/>
          </p:nvPr>
        </p:nvSpPr>
        <p:spPr/>
        <p:txBody>
          <a:bodyPr/>
          <a:lstStyle/>
          <a:p>
            <a:fld id="{1FA1CC40-476F-49C1-A9A7-90896FF495B9}" type="datetime1">
              <a:rPr lang="fr-FR" smtClean="0"/>
              <a:t>24/10/2023</a:t>
            </a:fld>
            <a:endParaRPr lang="fr-FR"/>
          </a:p>
        </p:txBody>
      </p:sp>
      <p:sp>
        <p:nvSpPr>
          <p:cNvPr id="5" name="Espace réservé du pied de page 4">
            <a:extLst>
              <a:ext uri="{FF2B5EF4-FFF2-40B4-BE49-F238E27FC236}">
                <a16:creationId xmlns:a16="http://schemas.microsoft.com/office/drawing/2014/main" id="{C7447B94-4E71-417E-8A4C-7B3B821B7FA7}"/>
              </a:ext>
            </a:extLst>
          </p:cNvPr>
          <p:cNvSpPr>
            <a:spLocks noGrp="1"/>
          </p:cNvSpPr>
          <p:nvPr>
            <p:ph type="ftr" sz="quarter" idx="11"/>
          </p:nvPr>
        </p:nvSpPr>
        <p:spPr/>
        <p:txBody>
          <a:bodyPr/>
          <a:lstStyle/>
          <a:p>
            <a:r>
              <a:rPr lang="fr-FR"/>
              <a:t>Départements LANGUES et RELATIONS HUMAINES</a:t>
            </a:r>
          </a:p>
        </p:txBody>
      </p:sp>
      <p:sp>
        <p:nvSpPr>
          <p:cNvPr id="6" name="Espace réservé du numéro de diapositive 5">
            <a:extLst>
              <a:ext uri="{FF2B5EF4-FFF2-40B4-BE49-F238E27FC236}">
                <a16:creationId xmlns:a16="http://schemas.microsoft.com/office/drawing/2014/main" id="{F3014911-138C-4634-B73B-8702C64A6FF2}"/>
              </a:ext>
            </a:extLst>
          </p:cNvPr>
          <p:cNvSpPr>
            <a:spLocks noGrp="1"/>
          </p:cNvSpPr>
          <p:nvPr>
            <p:ph type="sldNum" sz="quarter" idx="12"/>
          </p:nvPr>
        </p:nvSpPr>
        <p:spPr/>
        <p:txBody>
          <a:bodyPr/>
          <a:lstStyle/>
          <a:p>
            <a:fld id="{0A0A4CEA-42F4-4DA3-9091-0B54AF15E387}" type="slidenum">
              <a:rPr lang="fr-FR" smtClean="0"/>
              <a:t>72</a:t>
            </a:fld>
            <a:endParaRPr lang="fr-FR"/>
          </a:p>
        </p:txBody>
      </p:sp>
    </p:spTree>
    <p:extLst>
      <p:ext uri="{BB962C8B-B14F-4D97-AF65-F5344CB8AC3E}">
        <p14:creationId xmlns:p14="http://schemas.microsoft.com/office/powerpoint/2010/main" val="1482478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re 1"/>
          <p:cNvSpPr>
            <a:spLocks noGrp="1"/>
          </p:cNvSpPr>
          <p:nvPr>
            <p:ph type="title"/>
          </p:nvPr>
        </p:nvSpPr>
        <p:spPr/>
        <p:txBody>
          <a:bodyPr/>
          <a:lstStyle/>
          <a:p>
            <a:r>
              <a:rPr lang="fr-FR" altLang="fr-FR" dirty="0"/>
              <a:t>Structurer un discours</a:t>
            </a:r>
            <a:r>
              <a:rPr lang="fr-FR" altLang="fr-FR"/>
              <a:t>: exercice</a:t>
            </a:r>
            <a:endParaRPr lang="fr-FR" altLang="fr-FR" dirty="0"/>
          </a:p>
        </p:txBody>
      </p:sp>
      <p:sp>
        <p:nvSpPr>
          <p:cNvPr id="41987" name="Espace réservé du contenu 2"/>
          <p:cNvSpPr>
            <a:spLocks noGrp="1"/>
          </p:cNvSpPr>
          <p:nvPr>
            <p:ph idx="1"/>
          </p:nvPr>
        </p:nvSpPr>
        <p:spPr>
          <a:xfrm>
            <a:off x="2063750" y="4800600"/>
            <a:ext cx="8147050" cy="1325563"/>
          </a:xfrm>
        </p:spPr>
        <p:txBody>
          <a:bodyPr>
            <a:normAutofit fontScale="85000" lnSpcReduction="10000"/>
          </a:bodyPr>
          <a:lstStyle/>
          <a:p>
            <a:pPr algn="just"/>
            <a:r>
              <a:rPr lang="fr-FR" dirty="0"/>
              <a:t>Pour bien intégrer la structure, efforcez-vous de faire un très bref discours qui comporte deux phrases d’</a:t>
            </a:r>
            <a:r>
              <a:rPr lang="fr-FR" b="1" dirty="0">
                <a:solidFill>
                  <a:schemeClr val="accent1">
                    <a:lumMod val="75000"/>
                  </a:schemeClr>
                </a:solidFill>
              </a:rPr>
              <a:t>exorde</a:t>
            </a:r>
            <a:r>
              <a:rPr lang="fr-FR" dirty="0"/>
              <a:t>, deux phrases de </a:t>
            </a:r>
            <a:r>
              <a:rPr lang="fr-FR" b="1" dirty="0">
                <a:solidFill>
                  <a:schemeClr val="accent1">
                    <a:lumMod val="75000"/>
                  </a:schemeClr>
                </a:solidFill>
              </a:rPr>
              <a:t>narration</a:t>
            </a:r>
            <a:r>
              <a:rPr lang="fr-FR" dirty="0"/>
              <a:t>, deux phrases d’</a:t>
            </a:r>
            <a:r>
              <a:rPr lang="fr-FR" b="1" dirty="0">
                <a:solidFill>
                  <a:schemeClr val="accent1">
                    <a:lumMod val="75000"/>
                  </a:schemeClr>
                </a:solidFill>
              </a:rPr>
              <a:t>argumentation</a:t>
            </a:r>
            <a:r>
              <a:rPr lang="fr-FR" dirty="0"/>
              <a:t>, deux phases de </a:t>
            </a:r>
            <a:r>
              <a:rPr lang="fr-FR" b="1" dirty="0">
                <a:solidFill>
                  <a:schemeClr val="accent1">
                    <a:lumMod val="75000"/>
                  </a:schemeClr>
                </a:solidFill>
              </a:rPr>
              <a:t>réfutation</a:t>
            </a:r>
            <a:r>
              <a:rPr lang="fr-FR" dirty="0"/>
              <a:t>, deux phrases de </a:t>
            </a:r>
            <a:r>
              <a:rPr lang="fr-FR" b="1" dirty="0">
                <a:solidFill>
                  <a:schemeClr val="accent1">
                    <a:lumMod val="75000"/>
                  </a:schemeClr>
                </a:solidFill>
              </a:rPr>
              <a:t>péroraison</a:t>
            </a:r>
            <a:endParaRPr lang="fr-FR" altLang="fr-FR" b="1" dirty="0">
              <a:solidFill>
                <a:schemeClr val="accent1">
                  <a:lumMod val="75000"/>
                </a:schemeClr>
              </a:solidFill>
            </a:endParaRPr>
          </a:p>
        </p:txBody>
      </p:sp>
      <p:sp>
        <p:nvSpPr>
          <p:cNvPr id="4" name="Espace réservé de la date 3"/>
          <p:cNvSpPr>
            <a:spLocks noGrp="1"/>
          </p:cNvSpPr>
          <p:nvPr>
            <p:ph type="dt" sz="quarter" idx="10"/>
          </p:nvPr>
        </p:nvSpPr>
        <p:spPr/>
        <p:txBody>
          <a:bodyPr/>
          <a:lstStyle/>
          <a:p>
            <a:pPr>
              <a:defRPr/>
            </a:pPr>
            <a:fld id="{32628063-AAC8-4746-B7D9-72790DD4D732}" type="datetime1">
              <a:rPr lang="fr-FR" smtClean="0"/>
              <a:pPr>
                <a:defRPr/>
              </a:pPr>
              <a:t>24/10/2023</a:t>
            </a:fld>
            <a:endParaRPr lang="fr-FR" dirty="0"/>
          </a:p>
        </p:txBody>
      </p:sp>
      <p:sp>
        <p:nvSpPr>
          <p:cNvPr id="5" name="Espace réservé du pied de page 4"/>
          <p:cNvSpPr>
            <a:spLocks noGrp="1"/>
          </p:cNvSpPr>
          <p:nvPr>
            <p:ph type="ftr" sz="quarter" idx="11"/>
          </p:nvPr>
        </p:nvSpPr>
        <p:spPr/>
        <p:txBody>
          <a:bodyPr/>
          <a:lstStyle/>
          <a:p>
            <a:pPr>
              <a:defRPr/>
            </a:pPr>
            <a:r>
              <a:rPr lang="fr-FR"/>
              <a:t>Département Relations Humaines</a:t>
            </a:r>
          </a:p>
        </p:txBody>
      </p:sp>
      <p:sp>
        <p:nvSpPr>
          <p:cNvPr id="4199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996128-E342-476F-AF76-B00403EE456C}" type="slidenum">
              <a:rPr lang="fr-FR" altLang="fr-FR" smtClean="0">
                <a:solidFill>
                  <a:srgbClr val="898989"/>
                </a:solidFill>
                <a:latin typeface="Calibri" panose="020F0502020204030204" pitchFamily="34" charset="0"/>
              </a:rPr>
              <a:pPr/>
              <a:t>73</a:t>
            </a:fld>
            <a:endParaRPr lang="fr-FR" altLang="fr-FR">
              <a:solidFill>
                <a:srgbClr val="898989"/>
              </a:solidFill>
              <a:latin typeface="Calibri" panose="020F0502020204030204" pitchFamily="34" charset="0"/>
            </a:endParaRPr>
          </a:p>
        </p:txBody>
      </p:sp>
      <p:pic>
        <p:nvPicPr>
          <p:cNvPr id="41991"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687" y="2261817"/>
            <a:ext cx="3115878" cy="233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7496535"/>
      </p:ext>
    </p:extLst>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09" y="365125"/>
            <a:ext cx="11841018" cy="1325563"/>
          </a:xfrm>
        </p:spPr>
        <p:txBody>
          <a:bodyPr>
            <a:normAutofit fontScale="90000"/>
          </a:bodyPr>
          <a:lstStyle/>
          <a:p>
            <a:pPr algn="ctr">
              <a:defRPr/>
            </a:pPr>
            <a:r>
              <a:rPr lang="fr-FR" sz="3200" dirty="0">
                <a:solidFill>
                  <a:schemeClr val="tx2"/>
                </a:solidFill>
                <a:latin typeface="Times New Roman" panose="02020603050405020304" pitchFamily="18" charset="0"/>
                <a:cs typeface="Times New Roman" panose="02020603050405020304" pitchFamily="18" charset="0"/>
              </a:rPr>
              <a:t>OU PITCH! </a:t>
            </a:r>
            <a:br>
              <a:rPr lang="fr-FR" sz="3200" dirty="0">
                <a:solidFill>
                  <a:schemeClr val="tx2"/>
                </a:solidFill>
                <a:latin typeface="Times New Roman" panose="02020603050405020304" pitchFamily="18" charset="0"/>
                <a:cs typeface="Times New Roman" panose="02020603050405020304" pitchFamily="18" charset="0"/>
              </a:rPr>
            </a:br>
            <a:r>
              <a:rPr lang="fr-FR" sz="3200" dirty="0">
                <a:solidFill>
                  <a:schemeClr val="tx2"/>
                </a:solidFill>
                <a:latin typeface="Times New Roman" panose="02020603050405020304" pitchFamily="18" charset="0"/>
                <a:cs typeface="Times New Roman" panose="02020603050405020304" pitchFamily="18" charset="0"/>
              </a:rPr>
              <a:t>CONVAINCRE SUR LA DURÉE D’UN TRAJET EN ASCENSEUR 2 MINUTES </a:t>
            </a:r>
          </a:p>
        </p:txBody>
      </p:sp>
      <p:graphicFrame>
        <p:nvGraphicFramePr>
          <p:cNvPr id="6" name="Espace réservé du contenu 5"/>
          <p:cNvGraphicFramePr>
            <a:graphicFrameLocks noGrp="1"/>
          </p:cNvGraphicFramePr>
          <p:nvPr>
            <p:ph idx="1"/>
            <p:extLst/>
          </p:nvPr>
        </p:nvGraphicFramePr>
        <p:xfrm>
          <a:off x="2272145" y="2105890"/>
          <a:ext cx="7707745" cy="3909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pied de page 3"/>
          <p:cNvSpPr>
            <a:spLocks noGrp="1"/>
          </p:cNvSpPr>
          <p:nvPr>
            <p:ph type="ftr" sz="quarter" idx="11"/>
          </p:nvPr>
        </p:nvSpPr>
        <p:spPr/>
        <p:txBody>
          <a:bodyPr/>
          <a:lstStyle/>
          <a:p>
            <a:pPr>
              <a:defRPr/>
            </a:pPr>
            <a:r>
              <a:rPr lang="fr-FR"/>
              <a:t>Département Relations Humaines</a:t>
            </a:r>
          </a:p>
        </p:txBody>
      </p:sp>
      <p:sp>
        <p:nvSpPr>
          <p:cNvPr id="40965"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30F931-B037-4702-BCF0-C732E8FECC2D}" type="slidenum">
              <a:rPr lang="fr-FR" altLang="fr-FR" sz="1200">
                <a:solidFill>
                  <a:srgbClr val="D38E27"/>
                </a:solidFill>
                <a:latin typeface="Franklin Gothic Book" panose="020B0503020102020204" pitchFamily="34" charset="0"/>
              </a:rPr>
              <a:pPr>
                <a:spcBef>
                  <a:spcPct val="0"/>
                </a:spcBef>
                <a:buFontTx/>
                <a:buNone/>
              </a:pPr>
              <a:t>74</a:t>
            </a:fld>
            <a:endParaRPr lang="fr-FR" altLang="fr-FR" sz="1200">
              <a:solidFill>
                <a:srgbClr val="D38E27"/>
              </a:solidFill>
              <a:latin typeface="Franklin Gothic Book" panose="020B0503020102020204" pitchFamily="34" charset="0"/>
            </a:endParaRPr>
          </a:p>
        </p:txBody>
      </p:sp>
      <p:sp>
        <p:nvSpPr>
          <p:cNvPr id="3" name="Espace réservé de la date 2"/>
          <p:cNvSpPr>
            <a:spLocks noGrp="1"/>
          </p:cNvSpPr>
          <p:nvPr>
            <p:ph type="dt" sz="quarter" idx="10"/>
          </p:nvPr>
        </p:nvSpPr>
        <p:spPr/>
        <p:txBody>
          <a:bodyPr/>
          <a:lstStyle/>
          <a:p>
            <a:pPr>
              <a:defRPr/>
            </a:pPr>
            <a:fld id="{8095E6C1-B1F8-4A91-8FEA-7C66F0F49585}" type="datetime1">
              <a:rPr lang="fr-FR"/>
              <a:pPr>
                <a:defRPr/>
              </a:pPr>
              <a:t>24/10/2023</a:t>
            </a:fld>
            <a:endParaRPr lang="fr-FR" dirty="0"/>
          </a:p>
        </p:txBody>
      </p:sp>
      <p:pic>
        <p:nvPicPr>
          <p:cNvPr id="8" name="Image 7"/>
          <p:cNvPicPr>
            <a:picLocks noChangeAspect="1"/>
          </p:cNvPicPr>
          <p:nvPr/>
        </p:nvPicPr>
        <p:blipFill>
          <a:blip r:embed="rId7"/>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1843452937"/>
      </p:ext>
    </p:extLst>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56672" y="3257261"/>
            <a:ext cx="10515600" cy="649720"/>
          </a:xfrm>
        </p:spPr>
        <p:txBody>
          <a:bodyPr>
            <a:normAutofit/>
          </a:bodyPr>
          <a:lstStyle/>
          <a:p>
            <a:pPr marL="0" indent="0" algn="ctr">
              <a:buNone/>
            </a:pPr>
            <a:r>
              <a:rPr lang="fr-FR" sz="4000" dirty="0">
                <a:solidFill>
                  <a:schemeClr val="accent5">
                    <a:lumMod val="50000"/>
                  </a:schemeClr>
                </a:solidFill>
                <a:latin typeface="Times New Roman" panose="02020603050405020304" pitchFamily="18" charset="0"/>
                <a:cs typeface="Times New Roman" panose="02020603050405020304" pitchFamily="18" charset="0"/>
              </a:rPr>
              <a:t>MERCI </a:t>
            </a:r>
          </a:p>
        </p:txBody>
      </p:sp>
      <p:sp>
        <p:nvSpPr>
          <p:cNvPr id="4" name="Espace réservé du pied de page 3"/>
          <p:cNvSpPr>
            <a:spLocks noGrp="1"/>
          </p:cNvSpPr>
          <p:nvPr>
            <p:ph type="ftr" sz="quarter" idx="11"/>
          </p:nvPr>
        </p:nvSpPr>
        <p:spPr/>
        <p:txBody>
          <a:bodyPr/>
          <a:lstStyle/>
          <a:p>
            <a:r>
              <a:rPr lang="fr-FR"/>
              <a:t>Département Relations Humaines</a:t>
            </a:r>
          </a:p>
        </p:txBody>
      </p:sp>
      <p:pic>
        <p:nvPicPr>
          <p:cNvPr id="6" name="Image 5"/>
          <p:cNvPicPr>
            <a:picLocks noChangeAspect="1"/>
          </p:cNvPicPr>
          <p:nvPr/>
        </p:nvPicPr>
        <p:blipFill>
          <a:blip r:embed="rId2"/>
          <a:stretch>
            <a:fillRect/>
          </a:stretch>
        </p:blipFill>
        <p:spPr>
          <a:xfrm>
            <a:off x="3819525" y="6245172"/>
            <a:ext cx="1071562" cy="587479"/>
          </a:xfrm>
          <a:prstGeom prst="rect">
            <a:avLst/>
          </a:prstGeom>
        </p:spPr>
      </p:pic>
    </p:spTree>
    <p:extLst>
      <p:ext uri="{BB962C8B-B14F-4D97-AF65-F5344CB8AC3E}">
        <p14:creationId xmlns:p14="http://schemas.microsoft.com/office/powerpoint/2010/main" val="428145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7162800" y="3276600"/>
            <a:ext cx="4182719" cy="158827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otham Light"/>
              <a:ea typeface="+mn-ea"/>
              <a:cs typeface="+mn-cs"/>
            </a:endParaRPr>
          </a:p>
        </p:txBody>
      </p:sp>
      <p:sp>
        <p:nvSpPr>
          <p:cNvPr id="8" name="object 8"/>
          <p:cNvSpPr txBox="1">
            <a:spLocks noGrp="1"/>
          </p:cNvSpPr>
          <p:nvPr>
            <p:ph type="title"/>
          </p:nvPr>
        </p:nvSpPr>
        <p:spPr>
          <a:xfrm>
            <a:off x="2895600" y="325858"/>
            <a:ext cx="6080601" cy="505267"/>
          </a:xfrm>
          <a:prstGeom prst="rect">
            <a:avLst/>
          </a:prstGeom>
        </p:spPr>
        <p:txBody>
          <a:bodyPr vert="horz" wrap="square" lIns="0" tIns="12700" rIns="0" bIns="0" rtlCol="0" anchor="ctr">
            <a:spAutoFit/>
          </a:bodyPr>
          <a:lstStyle/>
          <a:p>
            <a:pPr marL="12700" algn="ctr">
              <a:lnSpc>
                <a:spcPct val="100000"/>
              </a:lnSpc>
              <a:spcBef>
                <a:spcPts val="100"/>
              </a:spcBef>
            </a:pPr>
            <a:r>
              <a:rPr lang="fr-FR" sz="3200" spc="-185" dirty="0">
                <a:solidFill>
                  <a:schemeClr val="accent5"/>
                </a:solidFill>
                <a:latin typeface="Gotham Medium" pitchFamily="50" charset="0"/>
                <a:cs typeface="Gotham Medium" pitchFamily="50" charset="0"/>
              </a:rPr>
              <a:t>Une progression sur 3 ans </a:t>
            </a:r>
            <a:r>
              <a:rPr lang="fr-FR" sz="2000" spc="-204" dirty="0">
                <a:solidFill>
                  <a:schemeClr val="accent5"/>
                </a:solidFill>
                <a:latin typeface="Gotham Medium" pitchFamily="50" charset="0"/>
                <a:cs typeface="Gotham Medium" pitchFamily="50" charset="0"/>
              </a:rPr>
              <a:t>ING1-ING2-ING3</a:t>
            </a:r>
          </a:p>
        </p:txBody>
      </p:sp>
      <p:sp>
        <p:nvSpPr>
          <p:cNvPr id="10" name="object 10"/>
          <p:cNvSpPr txBox="1">
            <a:spLocks noGrp="1"/>
          </p:cNvSpPr>
          <p:nvPr>
            <p:ph type="ftr" sz="quarter" idx="11"/>
          </p:nvPr>
        </p:nvSpPr>
        <p:spPr>
          <a:xfrm>
            <a:off x="3886200" y="6444016"/>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4472C4">
                    <a:lumMod val="75000"/>
                  </a:srgbClr>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4472C4">
                  <a:lumMod val="75000"/>
                </a:srgbClr>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8</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9" name="object 9"/>
          <p:cNvSpPr txBox="1"/>
          <p:nvPr/>
        </p:nvSpPr>
        <p:spPr>
          <a:xfrm>
            <a:off x="228600" y="831125"/>
            <a:ext cx="11430000" cy="5645135"/>
          </a:xfrm>
          <a:prstGeom prst="rect">
            <a:avLst/>
          </a:prstGeom>
        </p:spPr>
        <p:txBody>
          <a:bodyPr vert="horz" wrap="square" lIns="0" tIns="12700" rIns="0" bIns="0" rtlCol="0" anchor="t">
            <a:spAutoFit/>
          </a:bodyPr>
          <a:lstStyle/>
          <a:p>
            <a:pPr marL="355600" marR="0" lvl="0" indent="-342900" algn="l" defTabSz="914400" rtl="0" eaLnBrk="1" fontAlgn="auto" latinLnBrk="0" hangingPunct="1">
              <a:lnSpc>
                <a:spcPct val="150000"/>
              </a:lnSpc>
              <a:spcBef>
                <a:spcPts val="10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1" i="0" u="none" strike="noStrike" kern="1200" cap="none" spc="-215" normalizeH="0" baseline="0" noProof="0" dirty="0">
                <a:ln>
                  <a:noFill/>
                </a:ln>
                <a:solidFill>
                  <a:prstClr val="black">
                    <a:lumMod val="65000"/>
                    <a:lumOff val="35000"/>
                  </a:prstClr>
                </a:solidFill>
                <a:effectLst/>
                <a:uLnTx/>
                <a:uFillTx/>
                <a:latin typeface="Gotham Light"/>
                <a:ea typeface="+mn-ea"/>
                <a:cs typeface="Gotham Light" pitchFamily="50" charset="0"/>
              </a:rPr>
              <a:t>Environ </a:t>
            </a:r>
            <a:r>
              <a:rPr kumimoji="0" sz="2400" b="1" i="0" u="none" strike="noStrike" kern="1200" cap="none" spc="-215" normalizeH="0" baseline="0" noProof="0" dirty="0">
                <a:ln>
                  <a:noFill/>
                </a:ln>
                <a:solidFill>
                  <a:prstClr val="black">
                    <a:lumMod val="65000"/>
                    <a:lumOff val="35000"/>
                  </a:prstClr>
                </a:solidFill>
                <a:effectLst/>
                <a:uLnTx/>
                <a:uFillTx/>
                <a:latin typeface="Gotham Light"/>
                <a:ea typeface="+mn-ea"/>
                <a:cs typeface="Gotham Light" pitchFamily="50" charset="0"/>
              </a:rPr>
              <a:t>50h </a:t>
            </a:r>
            <a:r>
              <a:rPr kumimoji="0" sz="2400" b="1" i="0" u="none" strike="noStrike" kern="1200" cap="none" spc="-80" normalizeH="0" baseline="0" noProof="0" dirty="0">
                <a:ln>
                  <a:noFill/>
                </a:ln>
                <a:solidFill>
                  <a:prstClr val="black">
                    <a:lumMod val="65000"/>
                    <a:lumOff val="35000"/>
                  </a:prstClr>
                </a:solidFill>
                <a:effectLst/>
                <a:uLnTx/>
                <a:uFillTx/>
                <a:latin typeface="Gotham Light"/>
                <a:ea typeface="+mn-ea"/>
                <a:cs typeface="Gotham Light" pitchFamily="50" charset="0"/>
              </a:rPr>
              <a:t>de </a:t>
            </a:r>
            <a:r>
              <a:rPr kumimoji="0" sz="2400" b="1" i="0" u="none" strike="noStrike" kern="1200" cap="none" spc="-114" normalizeH="0" baseline="0" noProof="0" dirty="0" err="1">
                <a:ln>
                  <a:noFill/>
                </a:ln>
                <a:solidFill>
                  <a:prstClr val="black">
                    <a:lumMod val="65000"/>
                    <a:lumOff val="35000"/>
                  </a:prstClr>
                </a:solidFill>
                <a:effectLst/>
                <a:uLnTx/>
                <a:uFillTx/>
                <a:latin typeface="Gotham Light"/>
                <a:ea typeface="+mn-ea"/>
                <a:cs typeface="Gotham Light" pitchFamily="50" charset="0"/>
              </a:rPr>
              <a:t>cours</a:t>
            </a:r>
            <a:r>
              <a:rPr kumimoji="0" lang="fr-FR" sz="2400" b="1" i="0" u="none" strike="noStrike" kern="1200" cap="none" spc="-114" normalizeH="0" baseline="0" noProof="0" dirty="0">
                <a:ln>
                  <a:noFill/>
                </a:ln>
                <a:solidFill>
                  <a:prstClr val="black">
                    <a:lumMod val="65000"/>
                    <a:lumOff val="35000"/>
                  </a:prstClr>
                </a:solidFill>
                <a:effectLst/>
                <a:uLnTx/>
                <a:uFillTx/>
                <a:latin typeface="Gotham Light"/>
                <a:ea typeface="+mn-ea"/>
                <a:cs typeface="Gotham Light" pitchFamily="50" charset="0"/>
              </a:rPr>
              <a:t> par année CM/TD/hybridation présentiel/ distanciel (contexte actuel</a:t>
            </a:r>
            <a:r>
              <a:rPr kumimoji="0" lang="fr-FR" sz="2400" b="1" i="0" u="none" strike="noStrike" kern="1200" cap="none" spc="-114" normalizeH="0" noProof="0" dirty="0">
                <a:ln>
                  <a:noFill/>
                </a:ln>
                <a:solidFill>
                  <a:prstClr val="black">
                    <a:lumMod val="65000"/>
                    <a:lumOff val="35000"/>
                  </a:prstClr>
                </a:solidFill>
                <a:effectLst/>
                <a:uLnTx/>
                <a:uFillTx/>
                <a:latin typeface="Gotham Light"/>
                <a:ea typeface="+mn-ea"/>
                <a:cs typeface="Gotham Light" pitchFamily="50" charset="0"/>
              </a:rPr>
              <a:t> + cours pendant les vacances)</a:t>
            </a: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5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95" normalizeH="0" baseline="0" noProof="0" dirty="0" err="1">
                <a:ln>
                  <a:noFill/>
                </a:ln>
                <a:solidFill>
                  <a:prstClr val="black">
                    <a:lumMod val="65000"/>
                    <a:lumOff val="35000"/>
                  </a:prstClr>
                </a:solidFill>
                <a:effectLst/>
                <a:uLnTx/>
                <a:uFillTx/>
                <a:latin typeface="Gotham Light"/>
                <a:ea typeface="+mn-ea"/>
                <a:cs typeface="Gotham Light" pitchFamily="50" charset="0"/>
              </a:rPr>
              <a:t>Puis</a:t>
            </a:r>
            <a:r>
              <a:rPr kumimoji="0" sz="2400" b="1" i="0" u="none" strike="noStrike" kern="1200" cap="none" spc="-9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75" normalizeH="0" baseline="0" noProof="0" dirty="0">
                <a:ln>
                  <a:noFill/>
                </a:ln>
                <a:solidFill>
                  <a:prstClr val="black">
                    <a:lumMod val="65000"/>
                    <a:lumOff val="35000"/>
                  </a:prstClr>
                </a:solidFill>
                <a:effectLst/>
                <a:uLnTx/>
                <a:uFillTx/>
                <a:latin typeface="Gotham Light"/>
                <a:ea typeface="+mn-ea"/>
                <a:cs typeface="Gotham Light" pitchFamily="50" charset="0"/>
              </a:rPr>
              <a:t>les </a:t>
            </a:r>
            <a:r>
              <a:rPr kumimoji="0" sz="2400" b="1" i="0" u="none" strike="noStrike" kern="1200" cap="none" spc="-85" normalizeH="0" baseline="0" noProof="0" dirty="0" err="1">
                <a:ln>
                  <a:noFill/>
                </a:ln>
                <a:solidFill>
                  <a:prstClr val="black">
                    <a:lumMod val="65000"/>
                    <a:lumOff val="35000"/>
                  </a:prstClr>
                </a:solidFill>
                <a:effectLst/>
                <a:uLnTx/>
                <a:uFillTx/>
                <a:latin typeface="Gotham Light"/>
                <a:ea typeface="+mn-ea"/>
                <a:cs typeface="Gotham Light" pitchFamily="50" charset="0"/>
              </a:rPr>
              <a:t>thématiques</a:t>
            </a:r>
            <a:r>
              <a:rPr kumimoji="0" sz="2400" b="1" i="0" u="none" strike="noStrike" kern="1200" cap="none" spc="-85" normalizeH="0" baseline="0" noProof="0" dirty="0">
                <a:ln>
                  <a:noFill/>
                </a:ln>
                <a:solidFill>
                  <a:prstClr val="black">
                    <a:lumMod val="65000"/>
                    <a:lumOff val="35000"/>
                  </a:prstClr>
                </a:solidFill>
                <a:effectLst/>
                <a:uLnTx/>
                <a:uFillTx/>
                <a:latin typeface="Gotham Light"/>
                <a:ea typeface="+mn-ea"/>
                <a:cs typeface="Gotham Light" pitchFamily="50" charset="0"/>
              </a:rPr>
              <a:t> plus </a:t>
            </a:r>
            <a:r>
              <a:rPr kumimoji="0" sz="2400" b="1" i="0" u="none" strike="noStrike" kern="1200" cap="none" spc="-70" normalizeH="0" baseline="0" noProof="0" dirty="0" err="1">
                <a:ln>
                  <a:noFill/>
                </a:ln>
                <a:solidFill>
                  <a:prstClr val="black">
                    <a:lumMod val="65000"/>
                    <a:lumOff val="35000"/>
                  </a:prstClr>
                </a:solidFill>
                <a:effectLst/>
                <a:uLnTx/>
                <a:uFillTx/>
                <a:latin typeface="Gotham Light"/>
                <a:ea typeface="+mn-ea"/>
                <a:cs typeface="Gotham Light" pitchFamily="50" charset="0"/>
              </a:rPr>
              <a:t>détaillées</a:t>
            </a:r>
            <a:r>
              <a:rPr kumimoji="0" sz="2400" b="1" i="0" u="none" strike="noStrike" kern="1200" cap="none" spc="-7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130" normalizeH="0" baseline="0" noProof="0" dirty="0">
                <a:ln>
                  <a:noFill/>
                </a:ln>
                <a:solidFill>
                  <a:prstClr val="black">
                    <a:lumMod val="65000"/>
                    <a:lumOff val="35000"/>
                  </a:prstClr>
                </a:solidFill>
                <a:effectLst/>
                <a:uLnTx/>
                <a:uFillTx/>
                <a:latin typeface="Gotham Light"/>
                <a:ea typeface="+mn-ea"/>
                <a:cs typeface="Gotham Light" pitchFamily="50" charset="0"/>
              </a:rPr>
              <a:t>sur </a:t>
            </a:r>
            <a:r>
              <a:rPr kumimoji="0" sz="2400" b="1" i="0" u="none" strike="noStrike" kern="1200" cap="none" spc="-340" normalizeH="0" baseline="0" noProof="0" dirty="0">
                <a:ln>
                  <a:noFill/>
                </a:ln>
                <a:solidFill>
                  <a:prstClr val="black">
                    <a:lumMod val="65000"/>
                    <a:lumOff val="35000"/>
                  </a:prstClr>
                </a:solidFill>
                <a:effectLst/>
                <a:uLnTx/>
                <a:uFillTx/>
                <a:latin typeface="Gotham Light"/>
                <a:ea typeface="+mn-ea"/>
                <a:cs typeface="Gotham Light" pitchFamily="50" charset="0"/>
              </a:rPr>
              <a:t>3 </a:t>
            </a:r>
            <a:r>
              <a:rPr kumimoji="0" lang="fr-FR" sz="2400" b="1" i="0" u="none" strike="noStrike" kern="1200" cap="none" spc="-34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1" i="0" u="none" strike="noStrike" kern="1200" cap="none" spc="-114" normalizeH="0" baseline="0" noProof="0" dirty="0" err="1">
                <a:ln>
                  <a:noFill/>
                </a:ln>
                <a:solidFill>
                  <a:prstClr val="black">
                    <a:lumMod val="65000"/>
                    <a:lumOff val="35000"/>
                  </a:prstClr>
                </a:solidFill>
                <a:effectLst/>
                <a:uLnTx/>
                <a:uFillTx/>
                <a:latin typeface="Gotham Light"/>
                <a:ea typeface="+mn-ea"/>
                <a:cs typeface="Gotham Light" pitchFamily="50" charset="0"/>
              </a:rPr>
              <a:t>ans</a:t>
            </a:r>
            <a:r>
              <a:rPr kumimoji="0" sz="2400" b="1" i="0" u="none" strike="noStrike" kern="1200" cap="none" spc="-95" normalizeH="0" baseline="0" noProof="0" dirty="0">
                <a:ln>
                  <a:noFill/>
                </a:ln>
                <a:solidFill>
                  <a:prstClr val="black">
                    <a:lumMod val="65000"/>
                    <a:lumOff val="35000"/>
                  </a:prstClr>
                </a:solidFill>
                <a:effectLst/>
                <a:uLnTx/>
                <a:uFillTx/>
                <a:latin typeface="Gotham Light"/>
                <a:ea typeface="+mn-ea"/>
                <a:cs typeface="Gotham Light" pitchFamily="50" charset="0"/>
              </a:rPr>
              <a:t> </a:t>
            </a:r>
            <a:endParaRPr kumimoji="0" lang="fr-FR" sz="2400" b="1" i="0" u="none" strike="noStrike" kern="1200" cap="none" spc="-165"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srgbClr val="4472C4">
                  <a:lumMod val="75000"/>
                </a:srgb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150" normalizeH="0" baseline="0" noProof="0" dirty="0">
                <a:ln>
                  <a:noFill/>
                </a:ln>
                <a:solidFill>
                  <a:srgbClr val="4472C4">
                    <a:lumMod val="75000"/>
                  </a:srgbClr>
                </a:solidFill>
                <a:effectLst/>
                <a:uLnTx/>
                <a:uFillTx/>
                <a:latin typeface="Gotham Light"/>
                <a:ea typeface="+mn-ea"/>
                <a:cs typeface="Gotham Light" pitchFamily="50" charset="0"/>
              </a:rPr>
              <a:t>ING1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25" normalizeH="0" noProof="0" dirty="0">
                <a:ln>
                  <a:noFill/>
                </a:ln>
                <a:solidFill>
                  <a:prstClr val="black">
                    <a:lumMod val="65000"/>
                    <a:lumOff val="35000"/>
                  </a:prstClr>
                </a:solidFill>
                <a:effectLst/>
                <a:uLnTx/>
                <a:uFillTx/>
                <a:latin typeface="Gotham Light"/>
                <a:ea typeface="+mn-ea"/>
                <a:cs typeface="Gotham Light" pitchFamily="50" charset="0"/>
              </a:rPr>
              <a:t> CEF3</a:t>
            </a:r>
            <a:r>
              <a:rPr kumimoji="0"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lang="fr-FR" sz="2400" spc="-30" dirty="0">
                <a:solidFill>
                  <a:prstClr val="black">
                    <a:lumMod val="65000"/>
                    <a:lumOff val="35000"/>
                  </a:prstClr>
                </a:solidFill>
                <a:latin typeface="Gotham Light"/>
                <a:cs typeface="Gotham Light" pitchFamily="50" charset="0"/>
              </a:rPr>
              <a:t>Interaction et coopération 3</a:t>
            </a:r>
            <a:r>
              <a:rPr kumimoji="0" lang="fr-FR" sz="2400" b="0" i="0" u="none" strike="noStrike" kern="1200" cap="none" spc="-3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35" normalizeH="0" baseline="0" noProof="0" dirty="0">
                <a:ln>
                  <a:noFill/>
                </a:ln>
                <a:solidFill>
                  <a:prstClr val="black">
                    <a:lumMod val="65000"/>
                    <a:lumOff val="35000"/>
                  </a:prstClr>
                </a:solidFill>
                <a:effectLst/>
                <a:uLnTx/>
                <a:uFillTx/>
                <a:cs typeface="Times New Roman" panose="02020603050405020304" pitchFamily="18" charset="0"/>
              </a:rPr>
              <a:t>É</a:t>
            </a:r>
            <a:r>
              <a:rPr lang="fr-FR" sz="2400" spc="-35" dirty="0" err="1">
                <a:solidFill>
                  <a:prstClr val="black">
                    <a:lumMod val="65000"/>
                    <a:lumOff val="35000"/>
                  </a:prstClr>
                </a:solidFill>
                <a:cs typeface="Gotham Light" pitchFamily="50" charset="0"/>
              </a:rPr>
              <a:t>t</a:t>
            </a:r>
            <a:r>
              <a:rPr lang="fr-FR" sz="2400" spc="-35" dirty="0" err="1">
                <a:solidFill>
                  <a:prstClr val="black">
                    <a:lumMod val="65000"/>
                    <a:lumOff val="35000"/>
                  </a:prstClr>
                </a:solidFill>
                <a:latin typeface="Gotham Light"/>
                <a:cs typeface="Gotham Light" pitchFamily="50" charset="0"/>
              </a:rPr>
              <a:t>hique</a:t>
            </a:r>
            <a:r>
              <a:rPr lang="fr-FR" sz="2400" spc="-35" dirty="0">
                <a:solidFill>
                  <a:prstClr val="black">
                    <a:lumMod val="65000"/>
                    <a:lumOff val="35000"/>
                  </a:prstClr>
                </a:solidFill>
                <a:latin typeface="Gotham Light"/>
                <a:cs typeface="Gotham Light" pitchFamily="50" charset="0"/>
              </a:rPr>
              <a:t> et Sciences</a:t>
            </a:r>
            <a:endParaRPr kumimoji="0" lang="fr-FR"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srgbClr val="4472C4">
                  <a:lumMod val="75000"/>
                </a:srgb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sz="2400" b="1" i="0" u="none" strike="noStrike" kern="1200" cap="none" spc="-160" normalizeH="0" baseline="0" noProof="0" dirty="0">
                <a:ln>
                  <a:noFill/>
                </a:ln>
                <a:solidFill>
                  <a:srgbClr val="4472C4">
                    <a:lumMod val="75000"/>
                  </a:srgbClr>
                </a:solidFill>
                <a:effectLst/>
                <a:uLnTx/>
                <a:uFillTx/>
                <a:latin typeface="Gotham Light"/>
                <a:ea typeface="+mn-ea"/>
                <a:cs typeface="Gotham Light" pitchFamily="50" charset="0"/>
              </a:rPr>
              <a:t>ING2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5" normalizeH="0" baseline="0" noProof="0" dirty="0" err="1">
                <a:ln>
                  <a:noFill/>
                </a:ln>
                <a:solidFill>
                  <a:prstClr val="black">
                    <a:lumMod val="65000"/>
                    <a:lumOff val="35000"/>
                  </a:prstClr>
                </a:solidFill>
                <a:effectLst/>
                <a:uLnTx/>
                <a:uFillTx/>
                <a:latin typeface="Gotham Light"/>
                <a:ea typeface="+mn-ea"/>
                <a:cs typeface="Gotham Light" pitchFamily="50" charset="0"/>
              </a:rPr>
              <a:t>Ecoute</a:t>
            </a:r>
            <a:r>
              <a:rPr kumimoji="0" sz="2400" b="0" i="0" u="none" strike="noStrike" kern="1200" cap="none" spc="-2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rPr>
              <a:t>et </a:t>
            </a:r>
            <a:r>
              <a:rPr kumimoji="0" sz="2400" b="0" i="0" u="none" strike="noStrike" kern="1200" cap="none" spc="-10" normalizeH="0" baseline="0" noProof="0" dirty="0" err="1">
                <a:ln>
                  <a:noFill/>
                </a:ln>
                <a:solidFill>
                  <a:prstClr val="black">
                    <a:lumMod val="65000"/>
                    <a:lumOff val="35000"/>
                  </a:prstClr>
                </a:solidFill>
                <a:effectLst/>
                <a:uLnTx/>
                <a:uFillTx/>
                <a:latin typeface="Gotham Light"/>
                <a:ea typeface="+mn-ea"/>
                <a:cs typeface="Gotham Light" pitchFamily="50" charset="0"/>
              </a:rPr>
              <a:t>conduite</a:t>
            </a:r>
            <a:r>
              <a:rPr kumimoji="0" sz="2400" b="0" i="0" u="none" strike="noStrike" kern="1200" cap="none" spc="-1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err="1">
                <a:ln>
                  <a:noFill/>
                </a:ln>
                <a:solidFill>
                  <a:prstClr val="black">
                    <a:lumMod val="65000"/>
                    <a:lumOff val="35000"/>
                  </a:prstClr>
                </a:solidFill>
                <a:effectLst/>
                <a:uLnTx/>
                <a:uFillTx/>
                <a:latin typeface="Gotham Light"/>
                <a:ea typeface="+mn-ea"/>
                <a:cs typeface="Gotham Light" pitchFamily="50" charset="0"/>
              </a:rPr>
              <a:t>d’entretien</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15" normalizeH="0" baseline="0" noProof="0" dirty="0">
                <a:ln>
                  <a:noFill/>
                </a:ln>
                <a:solidFill>
                  <a:prstClr val="black">
                    <a:lumMod val="65000"/>
                    <a:lumOff val="35000"/>
                  </a:prstClr>
                </a:solidFill>
                <a:effectLst/>
                <a:uLnTx/>
                <a:uFillTx/>
                <a:latin typeface="Gotham Light"/>
                <a:ea typeface="+mn-ea"/>
                <a:cs typeface="Gotham Light" pitchFamily="50" charset="0"/>
              </a:rPr>
              <a:t>Animation de</a:t>
            </a:r>
            <a:r>
              <a:rPr kumimoji="0" sz="2400" b="0" i="0" u="none" strike="noStrike" kern="1200" cap="none" spc="-17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ré</a:t>
            </a:r>
            <a:r>
              <a:rPr kumimoji="0"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union</a:t>
            </a: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 </a:t>
            </a: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0" i="0" u="none" strike="noStrike" kern="1200" cap="none" spc="-30" normalizeH="0" baseline="0" noProof="0" dirty="0">
                <a:ln>
                  <a:noFill/>
                </a:ln>
                <a:solidFill>
                  <a:prstClr val="black">
                    <a:lumMod val="65000"/>
                    <a:lumOff val="35000"/>
                  </a:prstClr>
                </a:solidFill>
                <a:effectLst/>
                <a:uLnTx/>
                <a:uFillTx/>
                <a:latin typeface="Gotham Light"/>
                <a:ea typeface="+mn-ea"/>
                <a:cs typeface="Gotham Light" pitchFamily="50" charset="0"/>
              </a:rPr>
              <a:t>communication interculturelle</a:t>
            </a: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endParaRPr kumimoji="0" lang="fr-FR" sz="2400" b="0" i="0" u="none" strike="noStrike" kern="1200" cap="none" spc="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355600" marR="0" lvl="0" indent="-342900" algn="l" defTabSz="914400" rtl="0" eaLnBrk="1" fontAlgn="auto" latinLnBrk="0" hangingPunct="1">
              <a:lnSpc>
                <a:spcPct val="100000"/>
              </a:lnSpc>
              <a:spcBef>
                <a:spcPts val="0"/>
              </a:spcBef>
              <a:spcAft>
                <a:spcPts val="0"/>
              </a:spcAft>
              <a:buClr>
                <a:srgbClr val="4472C4">
                  <a:lumMod val="75000"/>
                </a:srgbClr>
              </a:buClr>
              <a:buSzPct val="95000"/>
              <a:buFont typeface="Wingdings" panose="05000000000000000000" pitchFamily="2" charset="2"/>
              <a:buChar char="§"/>
              <a:tabLst>
                <a:tab pos="285115" algn="l"/>
                <a:tab pos="285750" algn="l"/>
              </a:tabLst>
              <a:defRPr/>
            </a:pPr>
            <a:r>
              <a:rPr kumimoji="0" lang="fr-FR" sz="2400" b="1" i="0" u="none" strike="noStrike" kern="1200" cap="none" spc="-170" normalizeH="0" baseline="0" noProof="0" dirty="0">
                <a:ln>
                  <a:noFill/>
                </a:ln>
                <a:solidFill>
                  <a:srgbClr val="4472C4">
                    <a:lumMod val="75000"/>
                  </a:srgbClr>
                </a:solidFill>
                <a:effectLst/>
                <a:uLnTx/>
                <a:uFillTx/>
                <a:latin typeface="Gotham Light"/>
                <a:ea typeface="+mn-ea"/>
                <a:cs typeface="Gotham Light" pitchFamily="50" charset="0"/>
              </a:rPr>
              <a:t>I</a:t>
            </a:r>
            <a:r>
              <a:rPr kumimoji="0" sz="2400" b="1" i="0" u="none" strike="noStrike" kern="1200" cap="none" spc="-170" normalizeH="0" baseline="0" noProof="0" dirty="0">
                <a:ln>
                  <a:noFill/>
                </a:ln>
                <a:solidFill>
                  <a:srgbClr val="4472C4">
                    <a:lumMod val="75000"/>
                  </a:srgbClr>
                </a:solidFill>
                <a:effectLst/>
                <a:uLnTx/>
                <a:uFillTx/>
                <a:latin typeface="Gotham Light"/>
                <a:ea typeface="+mn-ea"/>
                <a:cs typeface="Gotham Light" pitchFamily="50" charset="0"/>
              </a:rPr>
              <a:t>NG3 </a:t>
            </a:r>
            <a:r>
              <a:rPr kumimoji="0" sz="2400" b="1" i="0" u="none" strike="noStrike" kern="1200" cap="none" spc="-15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40" normalizeH="0" baseline="0" noProof="0" dirty="0" err="1">
                <a:ln>
                  <a:noFill/>
                </a:ln>
                <a:solidFill>
                  <a:prstClr val="black">
                    <a:lumMod val="65000"/>
                    <a:lumOff val="35000"/>
                  </a:prstClr>
                </a:solidFill>
                <a:effectLst/>
                <a:uLnTx/>
                <a:uFillTx/>
                <a:latin typeface="Gotham Light"/>
                <a:ea typeface="+mn-ea"/>
                <a:cs typeface="Gotham Light" pitchFamily="50" charset="0"/>
              </a:rPr>
              <a:t>Risque</a:t>
            </a:r>
            <a:r>
              <a:rPr kumimoji="0" sz="2400" b="0" i="0" u="none" strike="noStrike" kern="1200" cap="none" spc="-4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5" normalizeH="0" baseline="0" noProof="0" dirty="0" err="1">
                <a:ln>
                  <a:noFill/>
                </a:ln>
                <a:solidFill>
                  <a:prstClr val="black">
                    <a:lumMod val="65000"/>
                    <a:lumOff val="35000"/>
                  </a:prstClr>
                </a:solidFill>
                <a:effectLst/>
                <a:uLnTx/>
                <a:uFillTx/>
                <a:latin typeface="Gotham Light"/>
                <a:ea typeface="+mn-ea"/>
                <a:cs typeface="Gotham Light" pitchFamily="50" charset="0"/>
              </a:rPr>
              <a:t>Psychosociaux</a:t>
            </a:r>
            <a:r>
              <a:rPr kumimoji="0" sz="2400" b="0" i="0" u="none" strike="noStrike" kern="1200" cap="none" spc="-25"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Management</a:t>
            </a:r>
            <a:r>
              <a:rPr kumimoji="0" sz="2400" b="0" i="0" u="none" strike="noStrike" kern="1200" cap="none" spc="-220" normalizeH="0" baseline="0" noProof="0" dirty="0">
                <a:ln>
                  <a:noFill/>
                </a:ln>
                <a:solidFill>
                  <a:prstClr val="black">
                    <a:lumMod val="65000"/>
                    <a:lumOff val="35000"/>
                  </a:prstClr>
                </a:solidFill>
                <a:effectLst/>
                <a:uLnTx/>
                <a:uFillTx/>
                <a:latin typeface="Gotham Light"/>
                <a:ea typeface="+mn-ea"/>
                <a:cs typeface="Gotham Light" pitchFamily="50" charset="0"/>
              </a:rPr>
              <a:t> </a:t>
            </a:r>
            <a:r>
              <a:rPr kumimoji="0"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d</a:t>
            </a:r>
            <a:r>
              <a:rPr kumimoji="0" lang="fr-FR"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rPr>
              <a:t>'</a:t>
            </a:r>
            <a:r>
              <a:rPr kumimoji="0" sz="2400" b="0" i="0" u="none" strike="noStrike" kern="1200" cap="none" spc="-20" normalizeH="0" baseline="0" noProof="0" dirty="0" err="1">
                <a:ln>
                  <a:noFill/>
                </a:ln>
                <a:solidFill>
                  <a:prstClr val="black">
                    <a:lumMod val="65000"/>
                    <a:lumOff val="35000"/>
                  </a:prstClr>
                </a:solidFill>
                <a:effectLst/>
                <a:uLnTx/>
                <a:uFillTx/>
                <a:latin typeface="Gotham Light"/>
                <a:ea typeface="+mn-ea"/>
                <a:cs typeface="Gotham Light" pitchFamily="50" charset="0"/>
              </a:rPr>
              <a:t>équipe</a:t>
            </a:r>
            <a:endParaRPr kumimoji="0" lang="fr-FR" sz="24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prstClr val="black">
                  <a:lumMod val="65000"/>
                  <a:lumOff val="35000"/>
                </a:prstClr>
              </a:solidFill>
              <a:effectLst/>
              <a:uLnTx/>
              <a:uFillTx/>
              <a:latin typeface="Gotham Light"/>
              <a:ea typeface="+mn-ea"/>
              <a:cs typeface="Gotham Light" pitchFamily="50" charset="0"/>
            </a:endParaRPr>
          </a:p>
          <a:p>
            <a:pPr marL="12700" marR="0" lvl="0" indent="0" algn="l"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endPar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endParaRPr>
          </a:p>
          <a:p>
            <a:pPr marL="12700" marR="0" lvl="0" indent="0" algn="ctr"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r>
              <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rPr>
              <a:t>Ajout d’une matière transversale sur toutes les années</a:t>
            </a:r>
          </a:p>
          <a:p>
            <a:pPr marL="12700" marR="0" lvl="0" indent="0" algn="ctr" defTabSz="914400" rtl="0" eaLnBrk="1" fontAlgn="auto" latinLnBrk="0" hangingPunct="1">
              <a:lnSpc>
                <a:spcPct val="100000"/>
              </a:lnSpc>
              <a:spcBef>
                <a:spcPts val="0"/>
              </a:spcBef>
              <a:spcAft>
                <a:spcPts val="0"/>
              </a:spcAft>
              <a:buClr>
                <a:srgbClr val="4472C4">
                  <a:lumMod val="75000"/>
                </a:srgbClr>
              </a:buClr>
              <a:buSzPct val="95000"/>
              <a:buFontTx/>
              <a:buNone/>
              <a:tabLst>
                <a:tab pos="285115" algn="l"/>
                <a:tab pos="285750" algn="l"/>
              </a:tabLst>
              <a:defRPr/>
            </a:pPr>
            <a:r>
              <a:rPr kumimoji="0" lang="fr-FR" sz="1800" b="0" i="0" u="none" strike="noStrike" kern="1200" cap="none" spc="-20" normalizeH="0" baseline="0" noProof="0" dirty="0">
                <a:ln>
                  <a:noFill/>
                </a:ln>
                <a:solidFill>
                  <a:srgbClr val="ED7D31"/>
                </a:solidFill>
                <a:effectLst/>
                <a:uLnTx/>
                <a:uFillTx/>
                <a:latin typeface="Gotham Medium"/>
                <a:ea typeface="+mn-ea"/>
                <a:cs typeface="Gotham Light" pitchFamily="50" charset="0"/>
              </a:rPr>
              <a:t>:  ETHIQUE</a:t>
            </a:r>
            <a:endParaRPr kumimoji="0" sz="1800" b="0" i="0" u="none" strike="noStrike" kern="1200" cap="none" spc="0" normalizeH="0" baseline="0" noProof="0" dirty="0">
              <a:ln>
                <a:noFill/>
              </a:ln>
              <a:solidFill>
                <a:srgbClr val="ED7D31"/>
              </a:solidFill>
              <a:effectLst/>
              <a:uLnTx/>
              <a:uFillTx/>
              <a:latin typeface="Gotham Medium"/>
              <a:ea typeface="+mn-ea"/>
              <a:cs typeface="Gotham Light" pitchFamily="50" charset="0"/>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Tree>
    <p:extLst>
      <p:ext uri="{BB962C8B-B14F-4D97-AF65-F5344CB8AC3E}">
        <p14:creationId xmlns:p14="http://schemas.microsoft.com/office/powerpoint/2010/main" val="109124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245704" y="213573"/>
            <a:ext cx="7706139" cy="505267"/>
          </a:xfrm>
          <a:prstGeom prst="rect">
            <a:avLst/>
          </a:prstGeom>
        </p:spPr>
        <p:txBody>
          <a:bodyPr vert="horz" wrap="square" lIns="0" tIns="12700" rIns="0" bIns="0" rtlCol="0" anchor="ctr">
            <a:spAutoFit/>
          </a:bodyPr>
          <a:lstStyle/>
          <a:p>
            <a:pPr marL="12700">
              <a:lnSpc>
                <a:spcPct val="100000"/>
              </a:lnSpc>
              <a:spcBef>
                <a:spcPts val="100"/>
              </a:spcBef>
            </a:pPr>
            <a:r>
              <a:rPr lang="fr-FR" sz="3200" spc="-240" dirty="0">
                <a:solidFill>
                  <a:schemeClr val="accent5"/>
                </a:solidFill>
                <a:latin typeface="Gotham Medium" pitchFamily="50" charset="0"/>
                <a:cs typeface="Gotham Medium" pitchFamily="50" charset="0"/>
              </a:rPr>
              <a:t>Les objectifs du département Relations humaines</a:t>
            </a:r>
            <a:endParaRPr lang="fr-FR" sz="3200" spc="-320" dirty="0">
              <a:solidFill>
                <a:schemeClr val="accent5"/>
              </a:solidFill>
              <a:latin typeface="Gotham Medium" pitchFamily="50" charset="0"/>
              <a:cs typeface="Gotham Medium" pitchFamily="50" charset="0"/>
            </a:endParaRPr>
          </a:p>
        </p:txBody>
      </p:sp>
      <p:sp>
        <p:nvSpPr>
          <p:cNvPr id="10" name="object 10"/>
          <p:cNvSpPr txBox="1">
            <a:spLocks noGrp="1"/>
          </p:cNvSpPr>
          <p:nvPr>
            <p:ph type="ftr" sz="quarter" idx="11"/>
          </p:nvPr>
        </p:nvSpPr>
        <p:spPr>
          <a:xfrm>
            <a:off x="4041374" y="6472450"/>
            <a:ext cx="4114800" cy="189796"/>
          </a:xfrm>
          <a:prstGeom prst="rect">
            <a:avLst/>
          </a:prstGeom>
        </p:spPr>
        <p:txBody>
          <a:bodyPr vert="horz" wrap="square" lIns="0" tIns="5080" rIns="0" bIns="0" rtlCol="0" anchor="ctr">
            <a:spAutoFit/>
          </a:bodyPr>
          <a:lstStyle/>
          <a:p>
            <a:pPr marL="12700" marR="0" lvl="0" indent="0" algn="ctr" defTabSz="914400" rtl="0" eaLnBrk="1" fontAlgn="auto" latinLnBrk="0" hangingPunct="1">
              <a:lnSpc>
                <a:spcPct val="100000"/>
              </a:lnSpc>
              <a:spcBef>
                <a:spcPts val="40"/>
              </a:spcBef>
              <a:spcAft>
                <a:spcPts val="0"/>
              </a:spcAft>
              <a:buClrTx/>
              <a:buSzTx/>
              <a:buFontTx/>
              <a:buNone/>
              <a:tabLst/>
              <a:defRPr/>
            </a:pPr>
            <a:r>
              <a:rPr kumimoji="0" lang="fr-FR" sz="1200" b="0" i="0" u="none" strike="noStrike" kern="1200" cap="none" spc="-60" normalizeH="0" baseline="0" noProof="0">
                <a:ln>
                  <a:noFill/>
                </a:ln>
                <a:solidFill>
                  <a:srgbClr val="002060"/>
                </a:solidFill>
                <a:effectLst/>
                <a:uLnTx/>
                <a:uFillTx/>
                <a:latin typeface="Gotham Light"/>
                <a:ea typeface="+mn-ea"/>
                <a:cs typeface="+mn-cs"/>
              </a:rPr>
              <a:t>Pôle Humanités Design-Département Relations Humaines</a:t>
            </a:r>
            <a:endParaRPr kumimoji="0" sz="1200" b="0" i="0" u="none" strike="noStrike" kern="1200" cap="none" spc="-100" normalizeH="0" baseline="0" noProof="0">
              <a:ln>
                <a:noFill/>
              </a:ln>
              <a:solidFill>
                <a:srgbClr val="002060"/>
              </a:solidFill>
              <a:effectLst/>
              <a:uLnTx/>
              <a:uFillTx/>
              <a:latin typeface="Gotham Light"/>
              <a:ea typeface="+mn-ea"/>
              <a:cs typeface="+mn-cs"/>
            </a:endParaRPr>
          </a:p>
        </p:txBody>
      </p:sp>
      <p:sp>
        <p:nvSpPr>
          <p:cNvPr id="11" name="object 11"/>
          <p:cNvSpPr txBox="1">
            <a:spLocks noGrp="1"/>
          </p:cNvSpPr>
          <p:nvPr>
            <p:ph type="sldNum" sz="quarter" idx="12"/>
          </p:nvPr>
        </p:nvSpPr>
        <p:spPr>
          <a:xfrm>
            <a:off x="10134600" y="6444016"/>
            <a:ext cx="2743200" cy="189796"/>
          </a:xfrm>
          <a:prstGeom prst="rect">
            <a:avLst/>
          </a:prstGeom>
        </p:spPr>
        <p:txBody>
          <a:bodyPr vert="horz" wrap="square" lIns="0" tIns="5080" rIns="0" bIns="0" rtlCol="0" anchor="ctr">
            <a:spAutoFit/>
          </a:bodyPr>
          <a:lstStyle/>
          <a:p>
            <a:pPr marL="47625" marR="0" lvl="0" indent="0" algn="r" defTabSz="914400" rtl="0" eaLnBrk="1" fontAlgn="auto" latinLnBrk="0" hangingPunct="1">
              <a:lnSpc>
                <a:spcPct val="100000"/>
              </a:lnSpc>
              <a:spcBef>
                <a:spcPts val="40"/>
              </a:spcBef>
              <a:spcAft>
                <a:spcPts val="0"/>
              </a:spcAft>
              <a:buClrTx/>
              <a:buSzTx/>
              <a:buFontTx/>
              <a:buNone/>
              <a:tabLst/>
              <a:defRPr/>
            </a:pPr>
            <a:fld id="{81D60167-4931-47E6-BA6A-407CBD079E47}" type="slidenum">
              <a:rPr kumimoji="0" sz="1200" b="0" i="0" u="none" strike="noStrike" kern="1200" cap="none" spc="-120" normalizeH="0" baseline="0" noProof="0" dirty="0">
                <a:ln>
                  <a:noFill/>
                </a:ln>
                <a:solidFill>
                  <a:prstClr val="black">
                    <a:tint val="75000"/>
                  </a:prstClr>
                </a:solidFill>
                <a:effectLst/>
                <a:uLnTx/>
                <a:uFillTx/>
                <a:latin typeface="Gotham Light"/>
                <a:ea typeface="+mn-ea"/>
                <a:cs typeface="+mn-cs"/>
              </a:rPr>
              <a:pPr marL="47625" marR="0" lvl="0" indent="0" algn="r" defTabSz="914400" rtl="0" eaLnBrk="1" fontAlgn="auto" latinLnBrk="0" hangingPunct="1">
                <a:lnSpc>
                  <a:spcPct val="100000"/>
                </a:lnSpc>
                <a:spcBef>
                  <a:spcPts val="40"/>
                </a:spcBef>
                <a:spcAft>
                  <a:spcPts val="0"/>
                </a:spcAft>
                <a:buClrTx/>
                <a:buSzTx/>
                <a:buFontTx/>
                <a:buNone/>
                <a:tabLst/>
                <a:defRPr/>
              </a:pPr>
              <a:t>9</a:t>
            </a:fld>
            <a:endParaRPr kumimoji="0" sz="1200" b="0" i="0" u="none" strike="noStrike" kern="1200" cap="none" spc="-120" normalizeH="0" baseline="0" noProof="0">
              <a:ln>
                <a:noFill/>
              </a:ln>
              <a:solidFill>
                <a:prstClr val="black">
                  <a:tint val="75000"/>
                </a:prstClr>
              </a:solidFill>
              <a:effectLst/>
              <a:uLnTx/>
              <a:uFillTx/>
              <a:latin typeface="Gotham Light"/>
              <a:ea typeface="+mn-ea"/>
              <a:cs typeface="+mn-cs"/>
            </a:endParaRPr>
          </a:p>
        </p:txBody>
      </p:sp>
      <p:sp>
        <p:nvSpPr>
          <p:cNvPr id="8" name="object 8"/>
          <p:cNvSpPr txBox="1"/>
          <p:nvPr/>
        </p:nvSpPr>
        <p:spPr>
          <a:xfrm>
            <a:off x="381000" y="1598708"/>
            <a:ext cx="11125200" cy="1485600"/>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Développer</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compétences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personnelles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pour </a:t>
            </a:r>
            <a:r>
              <a:rPr kumimoji="0" sz="2400" b="0" i="0" u="none" strike="noStrike" kern="1200" cap="none" spc="-95"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optimiser</a:t>
            </a:r>
            <a:r>
              <a:rPr kumimoji="0" sz="2400" b="0" i="0" u="none" strike="noStrike" kern="1200" cap="none" spc="-95"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0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vos</a:t>
            </a:r>
            <a:r>
              <a:rPr kumimoji="0" sz="2400" b="0" i="0" u="none" strike="noStrike" kern="1200" cap="none" spc="-10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114"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performances</a:t>
            </a:r>
            <a:r>
              <a:rPr kumimoji="0" sz="2400" b="0" i="0" u="none" strike="noStrike" kern="1200" cap="none" spc="-3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 </a:t>
            </a:r>
            <a:r>
              <a:rPr kumimoji="0" sz="2400" b="0" i="0" u="none" strike="noStrike" kern="1200" cap="none" spc="-90" normalizeH="0" baseline="0" noProof="0" dirty="0" err="1">
                <a:ln>
                  <a:noFill/>
                </a:ln>
                <a:solidFill>
                  <a:prstClr val="black">
                    <a:lumMod val="65000"/>
                    <a:lumOff val="35000"/>
                  </a:prstClr>
                </a:solidFill>
                <a:effectLst/>
                <a:uLnTx/>
                <a:uFillTx/>
                <a:latin typeface="Gotham Light"/>
                <a:ea typeface="+mn-ea"/>
                <a:cs typeface="Times New Roman" panose="02020603050405020304" pitchFamily="18" charset="0"/>
              </a:rPr>
              <a:t>professionnelles</a:t>
            </a:r>
            <a:r>
              <a:rPr kumimoji="0" sz="2400" b="0" i="0" u="none" strike="noStrike" kern="1200" cap="none" spc="-9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rPr>
              <a:t>.</a:t>
            </a: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400" b="0" i="0" u="none" strike="noStrike" kern="1200" cap="none" spc="0" normalizeH="0" baseline="0" noProof="0" dirty="0">
              <a:ln>
                <a:noFill/>
              </a:ln>
              <a:solidFill>
                <a:prstClr val="black">
                  <a:lumMod val="65000"/>
                  <a:lumOff val="35000"/>
                </a:prstClr>
              </a:solidFill>
              <a:effectLst/>
              <a:uLnTx/>
              <a:uFillTx/>
              <a:latin typeface="Gotham Light"/>
              <a:ea typeface="+mn-ea"/>
              <a:cs typeface="Times New Roman" panose="02020603050405020304" pitchFamily="18" charset="0"/>
            </a:endParaRPr>
          </a:p>
          <a:p>
            <a:pPr marL="417830" marR="410209" lvl="0" indent="0" algn="ctr" defTabSz="914400" rtl="0" eaLnBrk="1" fontAlgn="auto" latinLnBrk="0" hangingPunct="1">
              <a:lnSpc>
                <a:spcPct val="100800"/>
              </a:lnSpc>
              <a:spcBef>
                <a:spcPts val="0"/>
              </a:spcBef>
              <a:spcAft>
                <a:spcPts val="0"/>
              </a:spcAft>
              <a:buClrTx/>
              <a:buSzTx/>
              <a:buFontTx/>
              <a:buNone/>
              <a:tabLst/>
              <a:defRPr/>
            </a:pPr>
            <a:r>
              <a:rPr kumimoji="0" sz="2400" b="1" i="1" u="none" strike="noStrike" kern="1200" cap="none" spc="-2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A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compétences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égales</a:t>
            </a:r>
            <a:r>
              <a:rPr kumimoji="0" sz="2400" b="1" i="1" u="none" strike="noStrike" kern="1200" cap="none" spc="-6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c’est</a:t>
            </a:r>
            <a:r>
              <a:rPr kumimoji="0" sz="2400" b="1" i="1" u="none" strike="noStrike" kern="1200" cap="none" spc="-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7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votre</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4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sens</a:t>
            </a:r>
            <a:r>
              <a:rPr kumimoji="0" sz="2400" b="1" i="1" u="none" strike="noStrike" kern="1200" cap="none" spc="-4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des </a:t>
            </a:r>
            <a:r>
              <a:rPr kumimoji="0" sz="2400" b="1" i="1" u="none" strike="noStrike" kern="1200" cap="none" spc="-5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relations </a:t>
            </a:r>
            <a:r>
              <a:rPr kumimoji="0" sz="2400" b="1" i="1" u="none" strike="noStrike" kern="1200" cap="none" spc="-60"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humaines</a:t>
            </a:r>
            <a:r>
              <a:rPr kumimoji="0" lang="fr-FR"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et la qualité de votre communication</a:t>
            </a:r>
            <a:r>
              <a:rPr kumimoji="0" sz="2400" b="1" i="1" u="none" strike="noStrike" kern="1200" cap="none" spc="-60"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qui </a:t>
            </a:r>
            <a:r>
              <a:rPr kumimoji="0" sz="2400" b="1" i="1" u="none" strike="noStrike" kern="1200" cap="none" spc="-9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fer</a:t>
            </a:r>
            <a:r>
              <a:rPr kumimoji="0" lang="fr-FR"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ont</a:t>
            </a:r>
            <a:r>
              <a:rPr kumimoji="0" sz="2400" b="1" i="1" u="none" strike="noStrike" kern="1200" cap="none" spc="-9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14" normalizeH="0" baseline="0" noProof="0" dirty="0">
                <a:ln>
                  <a:noFill/>
                </a:ln>
                <a:solidFill>
                  <a:srgbClr val="4472C4">
                    <a:lumMod val="75000"/>
                  </a:srgbClr>
                </a:solidFill>
                <a:effectLst/>
                <a:uLnTx/>
                <a:uFillTx/>
                <a:latin typeface="Gotham Light"/>
                <a:ea typeface="+mn-ea"/>
                <a:cs typeface="Times New Roman" panose="02020603050405020304" pitchFamily="18" charset="0"/>
              </a:rPr>
              <a:t>la</a:t>
            </a:r>
            <a:r>
              <a:rPr kumimoji="0" sz="2400" b="1" i="1" u="none" strike="noStrike" kern="1200" cap="none" spc="75" normalizeH="0" baseline="0" noProof="0" dirty="0">
                <a:ln>
                  <a:noFill/>
                </a:ln>
                <a:solidFill>
                  <a:srgbClr val="4472C4">
                    <a:lumMod val="75000"/>
                  </a:srgbClr>
                </a:solidFill>
                <a:effectLst/>
                <a:uLnTx/>
                <a:uFillTx/>
                <a:latin typeface="Gotham Light"/>
                <a:ea typeface="+mn-ea"/>
                <a:cs typeface="Times New Roman" panose="02020603050405020304" pitchFamily="18" charset="0"/>
              </a:rPr>
              <a:t> </a:t>
            </a:r>
            <a:r>
              <a:rPr kumimoji="0" sz="24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différenc</a:t>
            </a:r>
            <a:r>
              <a:rPr kumimoji="0" sz="2000" b="1" i="1" u="none" strike="noStrike" kern="1200" cap="none" spc="105" normalizeH="0" baseline="0" noProof="0" dirty="0" err="1">
                <a:ln>
                  <a:noFill/>
                </a:ln>
                <a:solidFill>
                  <a:srgbClr val="4472C4">
                    <a:lumMod val="75000"/>
                  </a:srgbClr>
                </a:solidFill>
                <a:effectLst/>
                <a:uLnTx/>
                <a:uFillTx/>
                <a:latin typeface="Gotham Light"/>
                <a:ea typeface="+mn-ea"/>
                <a:cs typeface="Times New Roman" panose="02020603050405020304" pitchFamily="18" charset="0"/>
              </a:rPr>
              <a:t>e</a:t>
            </a:r>
            <a:endParaRPr kumimoji="0" sz="2000" b="1" i="0" u="none" strike="noStrike" kern="1200" cap="none" spc="0" normalizeH="0" baseline="0" noProof="0" dirty="0">
              <a:ln>
                <a:noFill/>
              </a:ln>
              <a:solidFill>
                <a:srgbClr val="4472C4">
                  <a:lumMod val="75000"/>
                </a:srgbClr>
              </a:solidFill>
              <a:effectLst/>
              <a:uLnTx/>
              <a:uFillTx/>
              <a:latin typeface="Gotham Light"/>
              <a:ea typeface="+mn-ea"/>
              <a:cs typeface="Times New Roman" panose="02020603050405020304" pitchFamily="18" charset="0"/>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412" y="3576543"/>
            <a:ext cx="1990724" cy="1990724"/>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44" y="32090"/>
            <a:ext cx="1299102" cy="686750"/>
          </a:xfrm>
          <a:prstGeom prst="rect">
            <a:avLst/>
          </a:prstGeom>
        </p:spPr>
      </p:pic>
      <p:sp>
        <p:nvSpPr>
          <p:cNvPr id="2" name="ZoneTexte 1">
            <a:extLst>
              <a:ext uri="{FF2B5EF4-FFF2-40B4-BE49-F238E27FC236}">
                <a16:creationId xmlns:a16="http://schemas.microsoft.com/office/drawing/2014/main" id="{60E19010-68E0-4866-9B75-E1632AE8261E}"/>
              </a:ext>
            </a:extLst>
          </p:cNvPr>
          <p:cNvSpPr txBox="1"/>
          <p:nvPr/>
        </p:nvSpPr>
        <p:spPr>
          <a:xfrm>
            <a:off x="7501631" y="4509856"/>
            <a:ext cx="4385569" cy="646331"/>
          </a:xfrm>
          <a:prstGeom prst="rect">
            <a:avLst/>
          </a:prstGeom>
          <a:noFill/>
        </p:spPr>
        <p:txBody>
          <a:bodyPr wrap="square" rtlCol="0">
            <a:spAutoFit/>
          </a:bodyPr>
          <a:lstStyle/>
          <a:p>
            <a:r>
              <a:rPr lang="fr-FR" dirty="0"/>
              <a:t>Votre interlocutrice: moi. Où me trouver? Sur Teams, en CT206, mail: sma@cy-tech.fr</a:t>
            </a:r>
          </a:p>
        </p:txBody>
      </p:sp>
    </p:spTree>
    <p:extLst>
      <p:ext uri="{BB962C8B-B14F-4D97-AF65-F5344CB8AC3E}">
        <p14:creationId xmlns:p14="http://schemas.microsoft.com/office/powerpoint/2010/main" val="383750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YTECH">
      <a:majorFont>
        <a:latin typeface="Gotham Medium"/>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9C9E8F738BD4D98F02F33C3A5DE4F" ma:contentTypeVersion="7" ma:contentTypeDescription="Crée un document." ma:contentTypeScope="" ma:versionID="1a1b691dce7782cc507daeb62057474e">
  <xsd:schema xmlns:xsd="http://www.w3.org/2001/XMLSchema" xmlns:xs="http://www.w3.org/2001/XMLSchema" xmlns:p="http://schemas.microsoft.com/office/2006/metadata/properties" xmlns:ns2="80f80b4a-1fc9-4de7-83f2-91d5e99fff02" targetNamespace="http://schemas.microsoft.com/office/2006/metadata/properties" ma:root="true" ma:fieldsID="ef0641a29af6080866596ade39d03f50" ns2:_="">
    <xsd:import namespace="80f80b4a-1fc9-4de7-83f2-91d5e99fff0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f80b4a-1fc9-4de7-83f2-91d5e99fff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8F440A-E64D-44E0-8EFC-C4C7EA1F6A30}"/>
</file>

<file path=customXml/itemProps2.xml><?xml version="1.0" encoding="utf-8"?>
<ds:datastoreItem xmlns:ds="http://schemas.openxmlformats.org/officeDocument/2006/customXml" ds:itemID="{E46A657F-7E7B-4790-85CD-D0120407BBAE}"/>
</file>

<file path=customXml/itemProps3.xml><?xml version="1.0" encoding="utf-8"?>
<ds:datastoreItem xmlns:ds="http://schemas.openxmlformats.org/officeDocument/2006/customXml" ds:itemID="{8ECB1723-BA7E-427A-A54D-455EFFCC83E8}"/>
</file>

<file path=docProps/app.xml><?xml version="1.0" encoding="utf-8"?>
<Properties xmlns="http://schemas.openxmlformats.org/officeDocument/2006/extended-properties" xmlns:vt="http://schemas.openxmlformats.org/officeDocument/2006/docPropsVTypes">
  <TotalTime>9546</TotalTime>
  <Words>4053</Words>
  <Application>Microsoft Office PowerPoint</Application>
  <PresentationFormat>Grand écran</PresentationFormat>
  <Paragraphs>604</Paragraphs>
  <Slides>75</Slides>
  <Notes>8</Notes>
  <HiddenSlides>0</HiddenSlides>
  <MMClips>0</MMClips>
  <ScaleCrop>false</ScaleCrop>
  <HeadingPairs>
    <vt:vector size="8" baseType="variant">
      <vt:variant>
        <vt:lpstr>Polices utilisées</vt:lpstr>
      </vt:variant>
      <vt:variant>
        <vt:i4>8</vt:i4>
      </vt:variant>
      <vt:variant>
        <vt:lpstr>Thème</vt:lpstr>
      </vt:variant>
      <vt:variant>
        <vt:i4>2</vt:i4>
      </vt:variant>
      <vt:variant>
        <vt:lpstr>Serveurs OLE incorporés</vt:lpstr>
      </vt:variant>
      <vt:variant>
        <vt:i4>1</vt:i4>
      </vt:variant>
      <vt:variant>
        <vt:lpstr>Titres des diapositives</vt:lpstr>
      </vt:variant>
      <vt:variant>
        <vt:i4>75</vt:i4>
      </vt:variant>
    </vt:vector>
  </HeadingPairs>
  <TitlesOfParts>
    <vt:vector size="86" baseType="lpstr">
      <vt:lpstr>Arial</vt:lpstr>
      <vt:lpstr>Calibri</vt:lpstr>
      <vt:lpstr>Calibri Light</vt:lpstr>
      <vt:lpstr>Franklin Gothic Book</vt:lpstr>
      <vt:lpstr>Gotham Light</vt:lpstr>
      <vt:lpstr>Gotham Medium</vt:lpstr>
      <vt:lpstr>Times New Roman</vt:lpstr>
      <vt:lpstr>Wingdings</vt:lpstr>
      <vt:lpstr>1_Thème Office</vt:lpstr>
      <vt:lpstr>Thème Office</vt:lpstr>
      <vt:lpstr>Objet d’environnement du Gestionnaire de liaisons</vt:lpstr>
      <vt:lpstr>MODULE ING1-2023/24    Communication et Expression: les Fondamentaux III: les Apprentis</vt:lpstr>
      <vt:lpstr>Points abordés</vt:lpstr>
      <vt:lpstr>Un changement de paradigme dans l’enseignement: de l’académique au professionnel</vt:lpstr>
      <vt:lpstr>Pourquoi ce module? </vt:lpstr>
      <vt:lpstr>L’ingénieur: un expert technique?  </vt:lpstr>
      <vt:lpstr>Conséquence: prise de conscience et changement de mentalités dans les grandes écoles: formation, CTI=recrudescence des Humanités </vt:lpstr>
      <vt:lpstr>Un enseignement à 3 dimensions décliné sur les 3 années du cycle ingénieur et au sein des Mastères Spécialisés  </vt:lpstr>
      <vt:lpstr>Une progression sur 3 ans ING1-ING2-ING3</vt:lpstr>
      <vt:lpstr>Les objectifs du département Relations humaines</vt:lpstr>
      <vt:lpstr>Les règles du jeu au sein de nos cours</vt:lpstr>
      <vt:lpstr>Quel module pour quel contenu? Qu’avez-vous appris? Qu’allez-vous apprendre?  </vt:lpstr>
      <vt:lpstr>L’éloquence et l’ingénierie, y a-t-il vraiment un lien? </vt:lpstr>
      <vt:lpstr>Rhétorique et Argumentation: le concours d’éloquence de CYTECH!  </vt:lpstr>
      <vt:lpstr>Déroulé et validation  </vt:lpstr>
      <vt:lpstr> UN TRAVAIL À L’ORAL COMME À L’ÉCRIT :  PHASE PRÉPARATOIRE DU CONCOURS D’ÉLOQUENCE!!!   Mars 2024</vt:lpstr>
      <vt:lpstr>Et CHAT GPT?  Il est très éloquent aussi…</vt:lpstr>
      <vt:lpstr>Présentation PowerPoint</vt:lpstr>
      <vt:lpstr>LES ORIGINES: le système rhétorique, 3 genres</vt:lpstr>
      <vt:lpstr>LOGOS, PATHOS, ETHOS LES TROIS AXES DE L’ART DE CONVAINCRE PAR ARISTOTE, LES TROIS TYPES DE PREUVE RHÉTORIQUE</vt:lpstr>
      <vt:lpstr>ARGUMENTER:  C’EST CONVAINCRE, PERSUADER, DÉLIBÉRER</vt:lpstr>
      <vt:lpstr>UNE NÉCESSITÉ  TANT PERSONNELLE…  QUE PROFESSIONNELLE…</vt:lpstr>
      <vt:lpstr>CERTAINS SONT MEILLEURS QUE D’AUTRES</vt:lpstr>
      <vt:lpstr>Et les apprentis, ils sont forts aussi!</vt:lpstr>
      <vt:lpstr>Présentation PowerPoint</vt:lpstr>
      <vt:lpstr>Cadavre Exquis</vt:lpstr>
      <vt:lpstr>Fast and Curious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Photos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Structurer un discours: exercice</vt:lpstr>
      <vt:lpstr>OU PITCH!  CONVAINCRE SUR LA DURÉE D’UN TRAJET EN ASCENSEUR 2 MINUTES </vt:lpstr>
      <vt:lpstr>MODULE ING1-2023/24    Communication et Expression: les Fondamentaux III: les Apprentis</vt:lpstr>
      <vt:lpstr>Pour se remettre dans le bain: les meilleurs de Sciences Po! Et Mathieu de CYTECH</vt:lpstr>
      <vt:lpstr>SE FAMILIARISER AVEC LA NOTION D’ARGUMENTATION</vt:lpstr>
      <vt:lpstr>PRINCIPE DE BASE: SITUATION DE COMMUNICATION</vt:lpstr>
      <vt:lpstr>UNE ADAPTATION AU PUBLIC: LA CLÉ DU SUCCÈS</vt:lpstr>
      <vt:lpstr>TRAQUER LES IDÉES:  OPTIMISATION DE LA RECHERCHE D’ARGUMENTS</vt:lpstr>
      <vt:lpstr>ORGANISER UNE RÉFLEXION COHÉRENTE: CLASSER LES IDÉES, CONCEVOIR UNE STRUCTURE: la trame classique de la séquence argumentative</vt:lpstr>
      <vt:lpstr>ORGANISER UNE RÉFLEXION COHÉRENTE: CLASSER LES IDÉES, CONCEVOIR UNE STRUCTURE: la trame de la séquence argumentative</vt:lpstr>
      <vt:lpstr>CONCEVOIR UNE UNITÉ DE RÉFLEXION:  LE PARAGRAPHE ET SAVOIR DÉVELOPPER DES ARGUMENTS: bien ficeler votre séquence argumentative</vt:lpstr>
      <vt:lpstr>CRITÈRES DE FORMULATION ET NOMBRE D’ARGUMENTS</vt:lpstr>
      <vt:lpstr>TYPES D’ARGUMENTS 1</vt:lpstr>
      <vt:lpstr>TYPES D’ARGUMENTS 2</vt:lpstr>
      <vt:lpstr>GESTION DES EXEMPLES</vt:lpstr>
      <vt:lpstr>QUELS REGISTRES DE L’ARGUMENTATION?</vt:lpstr>
      <vt:lpstr>QUELQUES PROCÉDÉS DE STYLE À LA PORTÉE DE TOUS,  EN VRAC</vt:lpstr>
      <vt:lpstr>L’ELOCUTIO ET LES FIGURES DE STYLE</vt:lpstr>
      <vt:lpstr>RETOUR AUX SOURCES: les 5 parties du système rhétorique</vt:lpstr>
      <vt:lpstr>ARGUMENTATION VS MANIPULATION</vt:lpstr>
      <vt:lpstr>EXEMPLE, PROCÉDÉS ET MÉTHODOLOGIE: ce que vous devrez faire et rendre, l’importance de l’apparat méthodologique</vt:lpstr>
      <vt:lpstr>POUR APPROFONDIR LE SUJET. Vous avez des devoirs!</vt:lpstr>
      <vt:lpstr>Présentation PowerPoint</vt:lpstr>
      <vt:lpstr>Structurer un discours: exercice</vt:lpstr>
      <vt:lpstr>OU PITCH!  CONVAINCRE SUR LA DURÉE D’UN TRAJET EN ASCENSEUR 2 MINUTES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Natalia Moronenko</dc:creator>
  <cp:lastModifiedBy>Sophie Mano</cp:lastModifiedBy>
  <cp:revision>299</cp:revision>
  <dcterms:created xsi:type="dcterms:W3CDTF">2021-09-02T09:26:00Z</dcterms:created>
  <dcterms:modified xsi:type="dcterms:W3CDTF">2023-10-24T13:16:44Z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0x010100F1F9C9E8F738BD4D98F02F33C3A5DE4F</vt:lpwstr>
  </property>
</Properties>
</file>